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27" r:id="rId3"/>
    <p:sldId id="346" r:id="rId4"/>
    <p:sldId id="345" r:id="rId5"/>
    <p:sldId id="339" r:id="rId6"/>
    <p:sldId id="347" r:id="rId7"/>
    <p:sldId id="329" r:id="rId8"/>
    <p:sldId id="340" r:id="rId9"/>
    <p:sldId id="348" r:id="rId10"/>
    <p:sldId id="352" r:id="rId11"/>
    <p:sldId id="349" r:id="rId12"/>
    <p:sldId id="350" r:id="rId13"/>
    <p:sldId id="341" r:id="rId14"/>
    <p:sldId id="353" r:id="rId15"/>
    <p:sldId id="354" r:id="rId16"/>
    <p:sldId id="355" r:id="rId17"/>
    <p:sldId id="330" r:id="rId18"/>
    <p:sldId id="351" r:id="rId19"/>
    <p:sldId id="357" r:id="rId20"/>
    <p:sldId id="356" r:id="rId21"/>
    <p:sldId id="358" r:id="rId22"/>
    <p:sldId id="344" r:id="rId23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94660"/>
  </p:normalViewPr>
  <p:slideViewPr>
    <p:cSldViewPr>
      <p:cViewPr>
        <p:scale>
          <a:sx n="100" d="100"/>
          <a:sy n="100" d="100"/>
        </p:scale>
        <p:origin x="-24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9C5FCA-CE5A-4AE5-928D-81B030F7EC9C}" type="datetimeFigureOut">
              <a:rPr lang="nl-BE"/>
              <a:pPr>
                <a:defRPr/>
              </a:pPr>
              <a:t>31/08/2012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FFEB8D6-F718-4D48-A4A8-C32C32B69B97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E86DCB4-76A5-4233-84A3-FF533F3B88C7}" type="datetimeFigureOut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en-US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266F756-B6F8-488A-9253-86C14FAAB6A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FC31B-0473-4BFB-A3CE-985F28DE67DA}" type="datetimeFigureOut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5A77B-4220-4448-8F35-15B58C97705C}" type="datetimeFigureOut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AD427-0F2F-4D3E-B95B-7E3A83C432FB}" type="datetimeFigureOut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15BDB-8238-4D9F-A88F-C19ADAF1F405}" type="datetimeFigureOut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9E58C-3456-4B53-B414-64F7C1F3EF82}" type="datetimeFigureOut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E219A-ADF3-4E2D-A902-F075CB494ED5}" type="datetimeFigureOut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945A6-E595-4E60-BA02-68E3083BBABF}" type="datetimeFigureOut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18D7C-F203-4D9C-92F9-3232A1E2E1E9}" type="datetimeFigureOut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462BA-DA62-4129-BA9D-C652F4FBDBF1}" type="datetimeFigureOut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DF218-CD98-47E1-B0B0-8772D11C33B7}" type="datetimeFigureOut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024D9-5963-4AFF-8536-DE61C1B9DB1F}" type="datetimeFigureOut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93671-FAFD-43F4-8B18-1ADEFF79A410}" type="datetimeFigureOut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en-US" smtClean="0"/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7FC265-FB7B-40DE-9C87-F161F04F9822}" type="datetimeFigureOut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1" name="Afbeelding 6" descr="C:\Documents and Settings\Rita\Local Settings\Temporary Internet Files\Content.Word\LOGO Emutom 5333 x 3000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9081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ctrTitle"/>
          </p:nvPr>
        </p:nvSpPr>
        <p:spPr>
          <a:xfrm>
            <a:off x="467544" y="2060848"/>
            <a:ext cx="7772400" cy="2232025"/>
          </a:xfrm>
        </p:spPr>
        <p:txBody>
          <a:bodyPr/>
          <a:lstStyle/>
          <a:p>
            <a:pPr eaLnBrk="1" hangingPunct="1"/>
            <a:r>
              <a:rPr lang="en-US" dirty="0" smtClean="0"/>
              <a:t>Effects of work on health: psychosocial risk factors</a:t>
            </a:r>
            <a:endParaRPr lang="en-US" dirty="0" smtClean="0"/>
          </a:p>
        </p:txBody>
      </p:sp>
      <p:sp>
        <p:nvSpPr>
          <p:cNvPr id="16386" name="Ondertitel 2"/>
          <p:cNvSpPr>
            <a:spLocks noGrp="1"/>
          </p:cNvSpPr>
          <p:nvPr>
            <p:ph type="subTitle" idx="1"/>
          </p:nvPr>
        </p:nvSpPr>
        <p:spPr>
          <a:xfrm>
            <a:off x="1403648" y="3789040"/>
            <a:ext cx="6400800" cy="1752600"/>
          </a:xfrm>
        </p:spPr>
        <p:txBody>
          <a:bodyPr/>
          <a:lstStyle/>
          <a:p>
            <a:pPr eaLnBrk="1" hangingPunct="1"/>
            <a:endParaRPr lang="nl-BE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nl-BE" sz="4000" dirty="0" err="1" smtClean="0">
                <a:solidFill>
                  <a:schemeClr val="tx1"/>
                </a:solidFill>
              </a:rPr>
              <a:t>Chapter</a:t>
            </a:r>
            <a:r>
              <a:rPr lang="nl-BE" sz="4000" dirty="0" smtClean="0">
                <a:solidFill>
                  <a:schemeClr val="tx1"/>
                </a:solidFill>
              </a:rPr>
              <a:t> </a:t>
            </a:r>
            <a:r>
              <a:rPr lang="nl-BE" sz="4000" dirty="0" smtClean="0">
                <a:solidFill>
                  <a:schemeClr val="tx1"/>
                </a:solidFill>
              </a:rPr>
              <a:t>2.6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  <p:pic>
        <p:nvPicPr>
          <p:cNvPr id="4" name="Picture 4" descr="mental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365104"/>
            <a:ext cx="1882080" cy="2232248"/>
          </a:xfrm>
          <a:prstGeom prst="rect">
            <a:avLst/>
          </a:prstGeom>
          <a:noFill/>
        </p:spPr>
      </p:pic>
      <p:sp>
        <p:nvSpPr>
          <p:cNvPr id="66562" name="AutoShape 2" descr="data:image/jpeg;base64,/9j/4AAQSkZJRgABAQAAAQABAAD/2wCEAAkGBhQSERUUExQWFBUUGBwXGBgYGBgYGBgYFxYVHB0ZHRgXHiYfHRkjHRgYHy8gIycpLCwsFR4xNTAqNSYrLCkBCQoKDgwOGg8PGiwlHyQsLCwsNCwtKS8pLCwsLCwsLCwsLCwsLCwsLCwsLCwsLCwpLCwsLCwsLCksLCwsLCwsLP/AABEIAOAA4QMBIgACEQEDEQH/xAAcAAACAgMBAQAAAAAAAAAAAAAEBQMGAAIHAQj/xABDEAACAQIEAwUECAMHBAIDAAABAhEAAwQSITEFQVEGEyJhcTKBkaEHFEJSscHR8CNichUzU4KSsuFDotLxFsJjk7P/xAAaAQADAQEBAQAAAAAAAAAAAAABAgMEAAUG/8QALxEAAgIBAwMCBQMEAwAAAAAAAAECEQMSITETQVEEIjJCYaHRFIGxcZHh8DNigv/aAAwDAQACEQMRAD8AFmvZrUV7Xzp7BsDS0bt/UfxpiKXsPE3rVYsB7W4rSpFFURxItbrWqitwK4DPakRZIA3OnxrSKM4fjQjQSBOxImD7taK3YHsh5w+wba5bgDzpoCdPU6VvjcabZU5lFsfZCNn8gNYA9RQ54lbWA9t2J0Y2wsDzM5THlJpViR3zju7XdxO8Emds24GnIdd619WKVJmbS3yT4jHLdIYWrqxIBzEzMT4CSnLoYkxFT4drY9pXE+Qj4L+lBoXRu7ZbUaSw28xAI1oh8KJ/vU84JH/2/Kkcq5GRDxpRcyohZVGpK+Ek/Dl+9qiw/Z8R427wcg8NFeX8DlBYMGHIAkn4zFFYO86KJtKRyOYzr560FLukcxZcwtovChYH3Yg+clvyojD2LaXbchxM6yMoGU7gROpA2O4pjc4mojNabXpDAesx+FVx88s7sqS0iVBUfywQYHvoxdvg57IaYnhhVswjbXWl+LwYYEFgs6SIB/Oo1N65DArB2yidPfTXhOENwww0HOOfv/EU08LbuxIZUtig4vD91cKTIGx6g7H8vdXitTPj1ktiLgjRGKDyCk/OgDY003/H/msctmegvcrJ7LaUSooPDmjVphDIqO7salqK7saKAG/9G0f5F/2ihDRoH8C3/Qv+0UEazPkY8rK9isoHD6K9rwCsoAPaAf2m9aOmgXHib1p4AMFSpUQqZaqFBFjDs3sqT6VM2FYGDv03j1jb30/7K2bZUggFx4tZ2O2nMafOmPaORZATKPECRoJHp6xVuhKUdSZCWZKWmilNTTs2Lhc5VBX7Ux7tYnzj8KB4Zwtrj5ZiNz+9zVuwlvugFQDKN10n11Opo4YN+5nZZLgiu4NidRp/SPxmfnQfdqs512mSDI+ZotMaS/jRiJ+7A+RM++pzYW5MhInQZSG98x+FaYqHZEJKS5F1l8OzDKmd9lEAgddRMbSaOxnDvAWJywNgAQDHuJqXA4WzYdjCh256THT02+FF47DG6hVTvBB5aflVNKoTU7K1i2tqqllPtalSQYg/8UR9XFx7ZS2SomWeNZiDvJA/OicHwslit22SsEa7DbUEe/ahLmC+rqZxBtoCSuZlXpvy9w+FTUfI9+DbiC5SBnCkmAMo1MEwJ5wD8KAbDhVZ7rqF2JYBd9tagvcfGZQCt4ayYykbfa0+QO1a4vEC8UBBVUM5QQ0t1M+X40HJdjtL7m+GxmVQLaI6E7jUzvuCdPdU7cfVCMyFT08R+cRXuE7wvAt5QRB8QHoQR79PSjsbhxlGaNdAPaJ8hzJ91G21YEkit27CkPegMHunQz9rM3P3fGtOP8ERbS4m1CIfC6k7MToVncHmPKmXE7GXIsZQASTyljGp2mFHxrztUtpMFbF4SoMhNmZyCAARtoWM8hNZNOqUo9jTGVUyh9+CxK7fn1o221KGIDaaAwRrMSNp8tvdR9skAEjTr09aSq2NDQXUF86H0qQPI0qC8fCfQ/hRQo3uLCKOij8BQD0fitgKAesr5CayKytc370ryjRxY6ysFZSoB7loG77Tev5CjpoK97R/fIVSPIDUU3wVhIDb6bmIHu5a9ZpQoqVbQkeX49atGSi+ASi2hvhbb3bvgJUAHO4JGhI0Eb7fj7y8bwh1BysWU8idfj61PwN1KQuhHtdZPP0P5VvxztEuHARRnusJC8lH3mI5dBz8t61aYuGqRnuWrTET2eH3HzED2TrJgz7+f61aMFhMqBWuZz1AP4typf2eW5fRmvDwnYiBOuwWNh1/HWnwsEABQuUbTPLypsMElqQuSbbpmq2EAhQR5mq7exLfXPDORfBuemp05zIkdKaYrh4unOIfb2TuPvKCTpTrhuBtAaIJjXMAW/fpVq1cEbaEtwkMRKpzZiS7bCIDaD3ztUF26FKolxi76kgzCg6kBRAnbbr0rzj2DtOrg2wSDIlikNm5Mu376mlvBsIFgk3pgfeiOssZPXxa6VKU96LKDqxxi8VmOTx6EH2lWTyI1neNYpUeBq7k3DGYyAJJj+ZyJJ/fKmVjEpbLELcYt7TMRyHmf0rG7Q241VgOREMD5eEk/Kpzm7CotFQPZy7hLhuWbv1hW1Nu6zC4BrqoXTU/yjbSa2w+Nsy7Kty1dVgGDIviLTrmMeZ1g+E9Zpzex4d3KKwY+FWIOq6SIBBjfTTflQxwMwEFtHGugg+4TNHVtdBUbZvhOKINM7uevd7HpM7j31qEDtnPeknZi0dNMoO360yv9jjYt96QLl0yXCKAdQIjMfERzJPSNqXWbzAE3QE10USXA310j8KEm06Y0Ypq0yb6ibqn2QBAg5iT89hvrS7jXZW5i3Rrl9VFtMiIqGN5kkvudBMfZFMMNxiCQqMRvpln4TRNrjFskgtBXUg6RM+79Km5MG8Xsc/472c+rtbCF7mbNIIG65Y9keZ+FeYq0bdsF1IDnKdZ5THvg/A1aO12KVUS5IIDa69Ry/e01XLvGkxNooGVAPE2adAuuYGNh19aEVaZXW3VkeGtlyFQZidgKivLAIO+oPrRnCeJd2CliG0lmtvaZ2128RkADWAB6k1LYw/fXCGs3OrMxj8Nz/zQcZcUHWvJvjbmtBk1txrBOP7vQjWNBmHTMwMVWsP2pjRkJ9CD+QFT/TTatA60FyP81ZSX/wCTp/hv8R+tZXfp8ngPVh5L1XoqJWqQGso5tQV4+M/vkKLzUFePjPu/AU8OTjZaIShlp3w7g5aGeQvTmf0FWUXJ0gOSitwXD4lrbB03GmuxHQ1Lb7PP/eXCXa542OkyeR90bCBFTXgt66q2h4AchYc9fa6ZRrrz+FWCxbJENlLroxHPoT6jWOU1aGlJ6t0iE5PatrFvAcO1u5vE6R97/mn8XWEEaE65dJHSGoa9wxco8Qkx1ME+Q501sXMqjMS0aTzPnyFaoxh24IOUnyAvgzalkLFiI8TFoE/dbTlyoNDfDhu8JI5HQehUCKd2kF32th9nr5k7H029d6G413Nm3mcgEmFGbLmY7CT+wKE8e1xewVLsxdjF7xwTorsMw2gmNNdwT086ZXcGsR4vd/7pRguEWT/Hum3ducmBlVjkuWYA8qaOwCzmJgTCqZ/7v+NqMI7W+50peBXicFrJkeRLQffNRXGyqYlNI05zpoevnRy40XACuYWp8RPhJPLQmRuDET+FL+LDWFYMB0rzMno59XUpbfc0RzXGmiTBWLYnUyR4izEz6knrRtrDKhFyCYG3IEaz4tj5j9KV8Puw6mJ12qB+z9vNcPe3HU+yt24zxz3ck9RPSvTUqRnqxwcZ3xGs84kNpr0O3nU3FgEsl2IAXllmTMAbHnEwKrQwlm0Qcsnll1j0NEoXuEaOF31YnXXXy0NddqmdVbibEcRtQWcMI/kfX00n40tPF8IymIjUEEZCdDybWPQVbOJYKLRnXSACevuJNVLEdnkHiIBn47+YqUfTwW7GeWXYqPE8PKoywRJG5kxGsEDTU71s9vusMxJ8V0hB6HVvdlBH+arDf4JmIiFUQNfMjWfyinWO4HZuWhbZRCiAeYPWdwfPzqi2dLgLla3OdWOy9xra3Ve0CRmCF8rjUxvpqII1G9PuzvaO9Y/hYi3cddg6y7LJ5wTmUdRsORpXxbsw9iXtnMig6zDKNfcesjWkpLEiWO45+nSr3qIaaXctHbbtOtz+DZaV3dhz/kB6dfh1qn1LeJJMkkL1OwnkCfwqfF4YLsNhJ18vOnTUaXkXQ5W/AJNZXlZVCR1Vblbi7QoNbA183R7dBHeUJdfxH98hQvG+MfV7YfLnlssTl3DHoelIx21EkmyZnldjp/8AjNXxYJy3S2Izyxg6bL7gOE5ll5BOw6evn5UbiL11LPd6sNsw9rL0jrynpQ/AePpew/ele7VRLZsjADmc5vDQHSSAdNQKlHavD3ny4db1wroxt2wyg6fbLhfcCa0KPMVsyTmnuxxw10CKFTKCo06abUeMWF2hR6H8jJPpQltCFzKM+4P2SCCQQRrqDIobh+FvNd728YQDSIIjpGUmPf76oorGqitye8nbHl3GqFHiAzbZmj8RP50PY4ojtkkZgJIOZY1jdwNfKizhJHhMeYiorXCgGliWjqf1qUpuTXtCkq5DrViBLD4bfImoeI4a02W5dAOUQuaTvyC9dOk6UNwixbDG4bghiWQBjABJ1gGNj8z1ou5hbD3Q4KM8RJMsPQH05Vqx6XHZIm9me2nzHRPDEabjyPKPLX3UHd71CRbREnWWLMT7hAHxNMcYoVYlpGoVPabyJ+yPPT8qGwrXmBzKiTyLFwAOQGmvUk612SMpKoumdFrmhO9pAQbjWwZ6mdemZiR6bV5dwzvBUpJ0BLGG05aHlOh+NMX4Tauu3iDMvhOkkeQB0A9B1rbDdmbakk5vKGYf7SBUceGS5dlHNFc4ngTaWTeS0eWUq2sTC511205xUbK5tiHJ/nYCT8TBpjxjDYSw+Qx3rDMEU+ODPiJJ0Gh1J5GKScU4U1wItq53OUnP/HkgabAtvM7xTSxanudrSRJgLVxMzOe8B6kCN+SpPP5Vtd4mztlAdQOeZQTpyETHvBpNfe8X7ktdui2wJbKnL+YySNiJ6TTpOIXoh1NyfZkKG9CZg/CaDhp2TOU9W+kNw9i7BFuIcD+9VnM+4z13J91ZicC+WSLZjfKrL66Mx0pFcxDM8GwqHbxIQT/mpphuH3dGFzLzyqxj3g7++leRRXDDpsjxeBz22QLGZSoO8GNDGh3qqcUu3sNbUXP4kNBZREDXcHUmdPOPjc8dduEEKACdP/VUrieHxADoC16ZJX2SYncgQw0gCg8sGxoxdFb7Rdo+8QWrbAoYZyOZ0IXXkNz5x0pCtyef70qy8I4dbjvQJJnQj2CNxHX9iicZiEAm6oZdtVBI8xPT8q1LIo7JEenJ3uVHWH9NdAftDmdR7t6J4gTmMiOmu8UZxs4YStpZf7ysco/EH0HxpZiMUW9qNvMe/eq7yadCWopqyKsrKyqkDpMV7NRi9XvfV82e2KO2BnDr5XB/taqfVt7VvNgf1r+Bqpj4V7Ho/wDi/c831PxnZ+yfDMPieGWrD5LyhRnAbVWJDwTbIIImImYEGrJw3hiWVhYtouwACgD3RFc9+iBx312zauZmuoLjAoVCd2Y018R/ieW1dVt8KnS4S+u0ACR5CrNCJntvh5JzK2UMcxESWkDrttNaYdGNsC7DNuYGUT6eXvpqGPSl4aDcLnwWmYsf5Wgrt0E0HGjkzZMVyOnIED/mpMZhSykA7j4itf7Yw4sd5mm2TzB1JiPajfSDtS/Adr7FxGYnu+79oGZgdNJbSNBrqOtI1F7MbdG1nhJVADoP+fkKnwXD19pSNDHh01HUAx8RSq7xe5i8otJ/CaGBLgFgCIJABjXl8dasdqyEWAVBIEiJ+MRWeGCKnqjwPKTrcito0mOdDcQxTWlkkAtosAlpPRecb+6mRxCICW0AE+vpVI7QYa7iC9/VXtiLQiVWZ5dSY1/QVfJxSFhuxVxrtViLCgWFcanxBQxcjckQfL4mjuEfSTcuKma1JyeMkkRck7KAfARHQjWi+JzbSFClmOVCZEKEJgnWNRuBGvuqr9mLlsX7oulVlvCSYUgCTrsNSalCb4Kzh3DrHAWvXWvX72UMZYzE9BLaRyAqwpgLGXLbujWNRETIjUCJmI86FwnERfuDKP4a+yOv8x/f5054ljjaQJaAa848KmIA5sfLp1PoabStLpiNtsGwfZa1b1AlyZzHVvjv/wC63xL27TgM0tcgAakjXQ/yjzrLHELotZSo7wCAS2afM6an9+qG3wC4XNx3bM3tEEyfhyrNplBrSiyWq7Y2xNu2rZXuKD0LSfga1/thG0tK1z+aAi/6n1PqAaHbBLaVEtqAz8yAYA3J8uXvrMRh2RoAmdo2/wCIquvemI4pCy9jcTbu/wAQLkYnKoUuQPJwAJGnL9aHxPELGHWQpJ3IUS3qSSNffT1rK3Eykl+Z0GVd9ZaKpPFLgeBaJyGQeYnwnQ6jbketReLG3sOpMFxBGIZ8UgTDraIV5JZ7pbYFBCgwrHN/Lu0RSTFYoYi2zJP8MMSp3Kxqw9Ofl84+Oo1he7JE3BOn3QSPiT+dK8LiSgBUwyyQdND6GtcMftTEU1rdeAX9KfcGf+BcPVj/ALU/Wkl15MwFnWBoBrsPKmnC74FhxIBzHmPupV8vwmfF8Rn1Rfur8BWVn1tevzFZWP3no+z6FpisCVgNbh680oIMZxKzcZrN83LYV4LIA/szykRPoatuE+j/AIULSXrmM8N1Qy95dS3oRPsgAz5eVc44t/f3f6zTXsRdwy4hhibRuh0y21FvvDnzqfZHPLm5Gvcx41GCo8qc3Kbs6r2RwHDMM5uYW9aLEZS3fZjG5EOZHI6dBVjxXHrIbKbl06Fj3SFwB5simPjNVJ+xGHN63dVTZRE8VpFCs7ZiZYiQsL9keIx9mKuVsW7FtSAACQECjcnbXz6mh+4arlFTXtrbe/ltLc7tfauXixkyfZDNEadJ8hTHC4rMtxwXutJyyy5Fbk+QECRAI0nQDSkeP4Pas3x3S5rV/wDjWJQuinZk5wBII20YdDV24e8W1Tu1BgZisATzMACsttyak6NMlFK4oUYbFN3XdoocgQyXAJIOhlUDZlIPIkCeVeY3B4XRnwzW1KqAQcq+AygVbbCWERI1iZgTTO/w24t0XJQiToEachgBQRJ8yYgkDapcf2QXF2z3jujHRGBMhdDBDcidSBGw10q0cbjGl9yLmrtkPDuztkEOiEbkCdAHMmADEHptR13AOzp7IRDmjUEsNtuQo7h3BlQKiswVBG8lvUmZ11JrPqZVyDcc89Ty91F4V3F1+BT2o4umFUXXEWyfGdyOhCjn6Vz3j30uDK1vD22yRGc+Fmn7onw+p18hTX6SsURgXZmY99dVLSnUBdWnXYlEbXzrjdx532GvwrV6bHHNBzfd7fklkm4PSjrmP4gb2EtXlJ9nxamAQCG06zIrnFvjxMymknnrv0Ir6J7KYE2+H4S08ytpMw/mKAkH/MT8q+cu02H7vGYpIjLiLgjy7xo+RqWL0sJSevdFZ+pmktOxbex3aO6GJt2xcVIzoTB8UwVbWDoeUfjVn7O9lsRjLpxhv3rblyCARkXL9jLzSIER75k1Qvo+yHGC1duXEW+AoyPkzOD4ULDXWSBBEmBrMV9HcH4WuGspZQsQg3Y5mJJJJLHcyaV+nlDI4/L28jddOF/N3EuI4MqQxMn0gaeppPicQBIRLrH+S2d+oZgF/Grti8CtyCwBK6idR8P3tQt62AYnX5CmnBvjYnGdclT4bwxwS7ybj+1M5VgQFUHYemkkmp7mFbWAVI6yB86sBtZSDUHaLjWHwlk3sS+RZgaEszHZVUak+nmdqh+mXkd5XZzbtZxhrY+rWkzu+tzWAFPKYOrdOnqKB4M2hV7It7HR80kTvKrBE6e/bnPxX6bLOV+6wdzNHga7liTsWAmB6EzFVFPpMlALlgO8zn7wqTrtokUY4XHjc55FQ17cJaeyFJUXBJtaHMxESOWhAI2InLrpVAt4C4wkIT8vxpz2h7U2MU1t/qotuiBCwvEl8sZWMKPENdeenSl2Iw925b73UoZ0DExBI1Hu3q61RJvTIEvWChgx7iD8QNqjiibVgeGdQfdFZiiEeQogAae7zplPsdLG0rBayrz9Us/dHzrKn1n4/wB/sN0Y+ft/klRq3mpuDYa3cuBbjFZ9mIAJ6EnaatqdjLJ+/wC415MMMpq0elknGDpnF+Lj+Pc/q/IVcPot4PijfGIs2c9og2rjm7bUKpIJ8Jl8wgQBv1g057VdkMHZXxd49xjottVzmI3eIUepmNppp9GXD8JYw+Kv3LIV5VCGuZ2Fo5SCvhUjxxqPujXSvUjkWnS+Tz5Y5XqXBfMLwtRuZ8h+po7+zkuLlNtXWQYeCAQQRoeYIBHSBVSXtnZUlLZLCdlEkA7ZmYyx9TTHDcdtd13rYm3YEw2svm3ChdJMcgGmDG1GDhwgTUu5P2muXLfd91hxdIZswZc3hyrqssACSev2TQ2J7QpbXFyLaPYfLbA0LDu1IJB5Z8wkaadRSfjf0oWlsFcNbu3jsHZHUlvvBTBEdTHoa59iuN3rt3vGsu/iB8RUaSJAkyOlQyy0vZ8/02LYoa1ujsHBuOm5buHvEzrkOVgQQPCWJE/zZYBMEQd6O+uu067f1KNf8v51y26oYMwe4CdY7otzBAhXGxjnyFOOCXcVo17F5UIBhELHbbxOQPXKdqTHkdVf3DPF3Lt/ayoQGKqW0EsASYO0xrUXFcUzWgQZYGAZHi5QYPOY8pnkKlw3GcPEd5PmUcH3wKjx/F8MwyyhB55ike4gE1SVNfEiaW/Bzjt7ZGJRmN5/4YZra6BAdRlywCTpAO+vnFULs9wm6cXYzWXguGAdGCsU8UGRqNNQOU7b13C3ct22BtXMOORzS5iZ3LTMzoIHiNGHiNvvBcL2mcJkHIKGaXyiSfFCTrrkG3OuPK4x02CcE3aQ6wNwqihiSQACzsC7dWIUQCd4EDyFcI+lTs9eHE7pt2nuLeC3FyIzcspHhB1zIT6MK6Hie0a2XAuvaIIn+HbLZdfX9/OnnBeOYe8AUvBv5SMhP+RhminjlV0mJLG6to5x9GHZdreJXE4tHstbAewtxSofMHUtLD7OmgMgsCeU9pbjaBZOnLy+PSgsZjmKwLbMD0X85qo8ZsEIWBvYVjqWZTdtmPvSQFjXmDqd6XNmndr+GdjxxqmWfinbG2oCKWV7minKWgkgRABhp012qfCiI56AfDn765ZwjsO1zG28bcxH1gKQ6hLbssAQn8U+AQYbmTlPPWusWQMoo425btnSSWyQTPI7Gq/214c1xLb21zMj+ZIGV5iATqcu3QdKf2lrzGYZblp0cHKykGCVMEbgiCGG4IMgxTyjqVCJ07OcWcZfQwLcHmXuC2J6AXFVvlGtRcU7T37IE2gZ+0HVlBPkst+G+9c2x3ZPitlS9y3iIGrFX7yB1ORiY86r/wBcu/4lz/U1TWN1yU6ivg6dx7FfW7HdBgj5SQxMJnMHUDY768p2NUIcRuWiyLlICqAZkBiilmEe1JJM+c0uGNu/4lz/AFNTHCWcN3aljiO9M5gioVmTHtQdo50XHStwxep9zRLLMA3hJg8xM+hiDQnELLA+IESB06eVTm1r4C0fzAA/AE/jW4thBmf/AN1NS0s0yhrjvsDf2q/Wva0761/hn4/81lW/8/x+THp/7L7/AILdTLi3brEW8JltnK4gG7u2UkDQHQN/Nr7jrS2gOO/3Df5f9wrycEmpqu7R6uaKcG32TGfEeO3bOEwtxSGZ1AYvLTKAkzIMkj8aS/8AzrEfdtf6W/8AKiOPtPD8J5R//M/pVWFbsWKE09S7v+Tz8mSUWqfZFhPbG+32bX+lv/KpU7RXjyT4H/ypDZQkgAEkmAAJJJ2AA3J6VbuKdhcZhEFy7ZOQqGLL4gkgnK8aqRGp2HWlyYYdomjDNv4mCf2vcO+X4H9a8OPbovwP60GLugrxsTWbprwbLoMOMPRfhUNzEn7q/CoBeJkgEhYkgGBJgSeUnTWou/plj+h2smOIPQVG149B8/1rXPWvWqKKA2atcP7mtWu/vWsuVqwqqSJuzO8/etas07ivDXhpkkTk2E4Pit6z/c3btrn/AA7jp/tIq09i+K3cVjMmIv3LouI0W7txmS40g5SGmIALDLBGQQRzpsVtbYqQQSCDIIJBBHMEbGmJONn0OMc9pVVls27aiFAhFAHJRMVvc7V2l0yMf6dR84rgfCOK9zf711NwkQSTLCY1BO5jTX4iutcDNrFIrWXDgAZgJlT0K7qf3rQV9iMo1yPcf2kU2X7ourmMukRqOYPSa8wHaR3UByT7962HBDuwAXmSYjpQGL4lhbCk51uPyW2c0nzYaL7/AJ0W2t2xaT4Kt9LXa8i2MJbOt0ZrpEyLc6L/AJiDPkvRq5QGpp2luO2KuvcMs5zT5ECAPIDwj+mlVUi7Vga0mMxr0Sa0ap7a7UXsCCcnR6MSyN4T7uVRPcLyWMx+9OleXdz++dYux91FJJX3Ok224t7bmlZWVlUIFx+sivLlxGEMAQeREj50u/s4/eb9+6sPDyPtN8v0rxNEfJ7+/gYdo0zYXDqizLhVVRqSVcAADnOkClvaDsRjMEqPiLLIr/aEMFM+yxWQreR35TrDzA8XGD+pX2XOLN6WBAJK/wAUEjlmAMjzAr6Dv31YI6nMlwAqRsQQCD7xBrd6baH7s8z1K95zH6Mfo+GEy4rFIe/YTatn/pA/aYf4hH+kecx0y3i0Igke/T8ajuWM2tC4+6iL4va5Dn7/ACqzlXJFKxZxTsDwx2Lvh1Ltr/De4g15xbYL8qRYzsFw+2yslgMQZyvcuuum0gtB9DvVnw/EbU+MECNZ1nTypcmBdy3drKzzZZ356zXneqyzSrErvxyjViT+dsN4FwXCiy+HWwi274ZnUbNmOonfSdPugADauEdsuyz8OxT2Gkp7Vpz9u2djppmHsnzHQiu+YThV1CpDKCpkjyO4/P3UD287KpxLCOqlfrFiXtMeRgEoTyVwIPQhTyrZicpwWtUyWrRK09j52DmpA+tQ+oInrp+/+K9BrmjXGRK5rRzrXk1u4ocD8kde5dKyto0ogo8C14FqRa8HOhYaIyKkwmPu2HFyy7W3XZkJU9Y03Gmx0NaAUTw/h7Xri213O55ADcnyH6daaycoqjq3FOJC5bRr2IUgqDDOANQNYmJ13qrYriNhTpetkeTA/hVd4x2ZuYfxQHt/fUbf1DdfXbzpRSOCe5NKlsw7tDiUuOrIc0AhtG5HT2hrudqVxTDAcIu383dJnyAEiQPaJA3I10PwoXE2GtnLcRkPRgV+E71WDS9qIyW9sgiibS7UOTRtldB6V03sUwR9wDd3rWa9ub1rWiPBik92ZWVlZTCl/ud2vtN7pE/AUJdxlvkhPnt+dPPqSkajT4fOgb+CsDaSf5dfmdK+fuL4R7ak+7EHHHnDW+Xj2/8A2V2z6K8b3nBsPmbMUz29eWW4+UegXLXGO0FqLQG3iHnvmrXgvHsQtjIl+4iq0AKcumUdNz5npW7BPTjb+pmzw15EvofQB7RrME5CNCGHMUvxhtt4hc36EGfjvTHsXxYX8Bh7hgkoFfSDnTwPPqyk++jsSLZ3VfgKrLG5K2zOpqLqinG2Ik+EgwCOZ5abbUFw/tGVvQhzMDDAbHqKtOKW2Psr8BXN/pPsFbKX8OTaNtsr5DkzJcgScsTDBQP6zUHglap0XWaNO0Xbiva8/ZOUdZ12rnHHvpMuWy64Z5dgVe5oVHKAPtHz20G9UDE4x39t2b+pifxND1pjibdyZGWWMVUUF3LxdizMWY6kkyTWoNDhjXuc9ar0xFmQSK3Y0HnPWve9PWl6bKx9TFdgmpMulBd6ev4V737dfwrniYy9THww1RXgWgxfbr+FYL7dfwodKQf1UPDCmEVauw+Nw6M4vP3bPADHRCo+zm+zrJ1idNapi3HYgCSSQAIGpOgFdK4T9HSOALjQVjMROse0RG1K4uIOtGarc84l22w1klbSd+wkAgkW/iRqPSfdVAxuL7y4XyJbn7KKFUegH4/htXVcb9F+GWyzoWdlBOrmI6wOgkxziq9e7AW0w5u3C67AKDrmJiNR5gH0Jrrpbiqr9pP2RwvdYZSR4rpznyU6Lr6AH/MaZ4l0YZSAwPJtR8DvQuHvAgDaBEen5VKdf3+/xrwsk3JtmxRrYRY7s1h3khe780MfLVflSOzh0iVJZeROhI5H1invanFd1h2jQv4B79/+0GkeEP8ADHkK2YnN49Tbqw41HW0l2EeWda9FuisFcVQJBLf8UXcsqdxHuj516Usri6MKxJ7sVd1WUz7u11H+qsodVjdGJ0zDYHA3TLXLwO8OjkD4CoRi0RyLNhnX7zqtqfOCS3xAPlTPA9nWcwilvwHqeVWXAdi1EG54v5Rt7zzrJjUpfDFFJOMeWch7eX8+uXL7GgM9ecCq7whvC481PyP6VfPpmtRiYAA/hWjoANe8ujl6fKqDwc/3g/p/FqrVQkn5/A3zwf0OqfRRxsKL2HdoAIupJ+94XAHQEIf8xq2YzjEeyMxJ57AVxfh2PaxeS6upQzEwCOanyIkV17CqmIspetzlcSAwIPwP47HcSKMJtxpC54JS1eSC9iWbUmaExuCF229t/ZuKVPoRHxorEjupLkKo3LEAD3mq5xLt3hreiMbzdEGn+swI9JriaV8HKMbhGtO9t/aQlT6qY+B3HkaHpz2n4p9ZvNe7sWywAIBzSV0kmBrEDblSatkHaM2SOl0ZWVlZTkjKytghqWzgnbYe/l8aGpIZRb7EFZTBeCtzI90/pXv9g3CYEEnzj8aXqRD05C6ayrZj+GqmF7lIJHjLQJLjeOgiR6e+awcMfWhHLFjPFLwNexyWvrltrzpbS3Ly5CgsvsiTpOYhtfumu12QFURsYgjUR6+elfPRHWnXZjFY0XCmCN0sFZyieJcqiWJRvCfhJJAGpoyje4sXWx3m3jLf90WUO4kITBKmV0HPY7VWPpAxqqbFgsJOa7E/d8C/7m/0+VV7hX0l3HA+tYUXByuWiUZRG4DHfzDLSPtxj/ruKN1QcioqIG3yiTJ5TmLc6zZKknFs1Y1JPVQ5wu/60xRa53hcZfs6I7AfdPiHwaR8Ke4HtffHt2EuehZP1HyrzcnpJLdNM1dW+UDdtyz3UtqJyoXgc8xjbmQFNBYRvB7qL4hfuX8UL2Q25y5RvlygaTAnWT76n7R8L+r3SFEJcUOo5CZlR6H5EVpW0I4/B2NVJy8iPCX1UajXrR6NOo50omigly2AxRwpMAsrBSegJG+h+FXlC90SW2wfJr2gv7QHQ/EVlT0S8DH0BhuPXEAEJA5RH4afKjbfaX71v4N+RFIYFeM1Kss13JvHF9ik/SzjO9xOYjKO5QDXpdub+etVHh/BbgXvQrFLmVVhWMsx0A6kmQBzrtGD7L2sXcDXbSuqRJYTpMhfj+dXjuVEeECNtBpy06VbHGU4u3ydPMouKS4OYdjfovAi7jVkj2bG6jnNw7MdfZEjqTsOh4nDhgP2I9KJZa0NqtEYKKpGaeSU3bOC/Sd2UbCYjvllsPeMLJJ7p9ymv2TBK+8ctairTX0vxjgtvEWns3lzW7ogjmDvI6EHUHkRXzjx3gtzA4l8Pd1Kaq0QHQ+y4nr8iCOVTlAviy1sxfjKmvcHgiGgQOXkJ5+/31Bf8cKNS0AAcyTAFWteEXSiZkM5RIjZgINJKUoRVDSjGc3Yo4f2Wa4CwV2VSAzCPDJGsb7Gedb8a7MmzcAty6kcyJBB1HLTaumdiOCLbtOxT+IwjxRynRZiNCP3pSrjVicRkyxGs+0NZ1GX0jSpzyzitR0YxbpHPLHD7maBbzEROmYDSdxoDrV24F2bBhrok/cGqj1MCfQfOmmC4I3OY/0j/vimmFwtzL4LeXlmZh8ss1neTJPhFGooq/FODpZu5QdxIHMTy/flWYbBEnbX0mnt7s0e+JuOSxUNAHIlhz5eE03w3DVURrI51oxqfzIjPT2YlucFDgZkmd9ACKDxn0d4bKShNpt5Yzb8xBiJ8tunKrpatGIjcb6T+tCNwVC0ssnqxY/iarXgRSp2cg4pgDacWzaa4XJCFAHDxE5Y1MSOU1bPo77PYvC423eFlbSMClzPcg92xBOgBhpCkDygxMi/WcGq7Ko5aCDUptdD+/WilpQXLW9ytdsOySpfa4iju7xBgQMrnUjyDEEg+bdBSvB9kc2lwXFEwpQggH+aNvWrbiy4glblwCfCVJG/3uWvrtSjLddSrWr7COQCgnr7WvvrNOS1cF4xdcizGcGw9hXOfvGQifZjWRAKrqZAHvpXw3ErevKrELbY5QEVs0nQeJo3POOdMzwK/m8CXBH3inw33plgeE3AQbiLIMjQGCDIMxvU4w1O9NDylpXNmlzhdq0IK3Xgz43G4MjYeVBcTxyXMua1aOUeHMucid/a05DlVnuWC4IaD+NLcR2bTISntrqAdZjcSeZ5e6tLhW6Myn5K+MayjwwojQKAvyUDypVxZ+9QE6wZ116jn61Z8X2XuAZxr1A1I/X3daAxOEixcyoXaCQqxJPXUjTnprvANK4sMZJMqvcDoPhWVt9Zuf4Dfv3VlT0/U0W/B1eKyK8rNaSxAzhWKFu6jHUA6+UgifdM1clE69aoQaKhxKFxAuXbfnbuOn+0irY82hVRKePU7OhZa0uXFXVmCjzIFc9wlp7Znv8AEuf5r90j4Fo+VENe+NVfqfCE6H1LLxPj6Ip7sd43IE5VnzaCY9Aa5bx3szext/vcVcFxgMqIisFUb5VEnnzMk1aWuVql4qZUkHqNKzyzSl3r+haGNR7Cnhv0Q2zBdFQecsx90wPf8KumG7NW7aBRmMc3YsfTXb0ECh8H2nYaXVzDqND8Nj8qeYPiFu77DAnps3wP41px6Hw9/qRnrXIMmDAHs0IeDoCWW2oY6kwJJ9TT0rQWKxeVZRDdbokR72JgfM+VWaRJNixcGOakR1j5a1NatheU/L51FgcTfuOVv2ioJlMoJVYGxMmf6tNeQo9rNLGmrQz2FWIwTvezlVUBAghySYYmT4QOZqdLHIxXuJ4pZtyGuICNwDLf6Vk/Kk2O7XqB/Btm4eRc92v4Fv8AtFK5RjywqMpcIa3oT2iBJhZMS3IDz8qka1I/cGqZb4zfNxbl18wH/TTwW9j6sd+ZI02p7Z7U2sozK6naBDD4mKRZoMd4pIaHDgiNvQmsFkClZ7W2h9i6fcn/AJUWe0OHCZs/lEHNP9IE+/bzplkg+GK4S8BYFaOf3/7qu43tc/8A0UVddTclpEH7KkQZg77D4QYvtS5HhUKepJb4Db8aR5oeR1ikWCyuhXUxpJ5+/rrXly+p0mSOkmD/AJdjVQs8evr9uZ6qn5AUIuMcMzKxUsxY5dBLGTptuaR+oj2G6LLiMGra6jn+5qTu8sDU+dL+A8TNy2e8YZlMDYEiAdvWmveDqKtFqStEmmnQMLuT3/KhcTZS4Z1U845+cfnRF9wJ3M1GfCNYHpqaICL6gv8AiN86yve8/q+Fe11I4//Z"/>
          <p:cNvSpPr>
            <a:spLocks noChangeAspect="1" noChangeArrowheads="1"/>
          </p:cNvSpPr>
          <p:nvPr/>
        </p:nvSpPr>
        <p:spPr bwMode="auto">
          <a:xfrm>
            <a:off x="0" y="-808038"/>
            <a:ext cx="1695450" cy="1695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365104"/>
            <a:ext cx="21431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jdelijke aanduiding voor dianummer 4"/>
          <p:cNvSpPr txBox="1">
            <a:spLocks noGrp="1"/>
          </p:cNvSpPr>
          <p:nvPr/>
        </p:nvSpPr>
        <p:spPr bwMode="auto">
          <a:xfrm>
            <a:off x="6588125" y="6022975"/>
            <a:ext cx="20875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144000" anchor="b"/>
          <a:lstStyle/>
          <a:p>
            <a:pPr eaLnBrk="0" hangingPunct="0"/>
            <a:endParaRPr lang="nl-NL" sz="1400">
              <a:latin typeface="Verdana" pitchFamily="34" charset="0"/>
              <a:ea typeface="Geneva"/>
              <a:cs typeface="Geneva"/>
            </a:endParaRPr>
          </a:p>
          <a:p>
            <a:pPr algn="r" eaLnBrk="0" hangingPunct="0"/>
            <a:fld id="{0148BCE0-681E-4C98-B960-75C8F8B3EFEE}" type="slidenum">
              <a:rPr lang="nl-NL" sz="1200">
                <a:latin typeface="Verdana" pitchFamily="34" charset="0"/>
                <a:ea typeface="Geneva"/>
                <a:cs typeface="Geneva"/>
              </a:rPr>
              <a:pPr algn="r" eaLnBrk="0" hangingPunct="0"/>
              <a:t>10</a:t>
            </a:fld>
            <a:endParaRPr lang="nl-NL" sz="1200">
              <a:latin typeface="Verdana" pitchFamily="34" charset="0"/>
              <a:ea typeface="Geneva"/>
              <a:cs typeface="Geneva"/>
            </a:endParaRPr>
          </a:p>
        </p:txBody>
      </p:sp>
      <p:sp>
        <p:nvSpPr>
          <p:cNvPr id="19" name="Rectangle 2"/>
          <p:cNvSpPr txBox="1">
            <a:spLocks/>
          </p:cNvSpPr>
          <p:nvPr/>
        </p:nvSpPr>
        <p:spPr>
          <a:xfrm>
            <a:off x="323528" y="620688"/>
            <a:ext cx="8424862" cy="854075"/>
          </a:xfrm>
          <a:prstGeom prst="rect">
            <a:avLst/>
          </a:prstGeom>
        </p:spPr>
        <p:txBody>
          <a:bodyPr/>
          <a:lstStyle/>
          <a:p>
            <a:pPr marL="457200" indent="-457200"/>
            <a:r>
              <a:rPr lang="en-US" sz="2800" b="1" dirty="0" smtClean="0"/>
              <a:t>Reward: </a:t>
            </a:r>
            <a:r>
              <a:rPr lang="en-US" sz="2800" b="1" dirty="0" smtClean="0"/>
              <a:t>sample questions</a:t>
            </a:r>
            <a:endParaRPr lang="nl-NL" sz="2800" dirty="0"/>
          </a:p>
        </p:txBody>
      </p:sp>
      <p:sp>
        <p:nvSpPr>
          <p:cNvPr id="63490" name="AutoShape 2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3492" name="AutoShape 4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67544" y="1196752"/>
            <a:ext cx="83529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Do you feel you get paid enough for the work you provide? </a:t>
            </a:r>
            <a:endParaRPr lang="nl-NL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Do </a:t>
            </a:r>
            <a:r>
              <a:rPr lang="en-US" sz="2000" dirty="0" smtClean="0"/>
              <a:t>you feel you get enough recognition for the work you deliver? </a:t>
            </a:r>
            <a:endParaRPr lang="nl-NL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Does </a:t>
            </a:r>
            <a:r>
              <a:rPr lang="en-US" sz="2000" dirty="0" smtClean="0"/>
              <a:t>your job provide opportunities for personal growth and development? </a:t>
            </a:r>
            <a:endParaRPr lang="nl-NL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Does </a:t>
            </a:r>
            <a:r>
              <a:rPr lang="en-US" sz="2000" dirty="0" smtClean="0"/>
              <a:t>your work gives you the feeling you have achieved something</a:t>
            </a:r>
            <a:r>
              <a:rPr lang="en-US" sz="2000" dirty="0" smtClean="0"/>
              <a:t>?</a:t>
            </a:r>
            <a:endParaRPr lang="nl-NL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Does </a:t>
            </a:r>
            <a:r>
              <a:rPr lang="en-US" sz="2000" dirty="0" smtClean="0"/>
              <a:t>your job provides you opportunities for promotion?</a:t>
            </a:r>
          </a:p>
          <a:p>
            <a:pPr marL="457200" indent="-457200"/>
            <a:endParaRPr lang="en-US" sz="2000" dirty="0" smtClean="0"/>
          </a:p>
        </p:txBody>
      </p:sp>
      <p:pic>
        <p:nvPicPr>
          <p:cNvPr id="9" name="Afbeelding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365104"/>
            <a:ext cx="3528392" cy="231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jdelijke aanduiding voor dianummer 4"/>
          <p:cNvSpPr txBox="1">
            <a:spLocks noGrp="1"/>
          </p:cNvSpPr>
          <p:nvPr/>
        </p:nvSpPr>
        <p:spPr bwMode="auto">
          <a:xfrm>
            <a:off x="6588125" y="6022975"/>
            <a:ext cx="20875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144000" anchor="b"/>
          <a:lstStyle/>
          <a:p>
            <a:pPr eaLnBrk="0" hangingPunct="0"/>
            <a:endParaRPr lang="nl-NL" sz="1400">
              <a:latin typeface="Verdana" pitchFamily="34" charset="0"/>
              <a:ea typeface="Geneva"/>
              <a:cs typeface="Geneva"/>
            </a:endParaRPr>
          </a:p>
          <a:p>
            <a:pPr algn="r" eaLnBrk="0" hangingPunct="0"/>
            <a:fld id="{0148BCE0-681E-4C98-B960-75C8F8B3EFEE}" type="slidenum">
              <a:rPr lang="nl-NL" sz="1200">
                <a:latin typeface="Verdana" pitchFamily="34" charset="0"/>
                <a:ea typeface="Geneva"/>
                <a:cs typeface="Geneva"/>
              </a:rPr>
              <a:pPr algn="r" eaLnBrk="0" hangingPunct="0"/>
              <a:t>11</a:t>
            </a:fld>
            <a:endParaRPr lang="nl-NL" sz="1200">
              <a:latin typeface="Verdana" pitchFamily="34" charset="0"/>
              <a:ea typeface="Geneva"/>
              <a:cs typeface="Geneva"/>
            </a:endParaRPr>
          </a:p>
        </p:txBody>
      </p:sp>
      <p:sp>
        <p:nvSpPr>
          <p:cNvPr id="19" name="Rectangle 2"/>
          <p:cNvSpPr txBox="1">
            <a:spLocks/>
          </p:cNvSpPr>
          <p:nvPr/>
        </p:nvSpPr>
        <p:spPr>
          <a:xfrm>
            <a:off x="323528" y="620688"/>
            <a:ext cx="8424862" cy="854075"/>
          </a:xfrm>
          <a:prstGeom prst="rect">
            <a:avLst/>
          </a:prstGeom>
        </p:spPr>
        <p:txBody>
          <a:bodyPr/>
          <a:lstStyle/>
          <a:p>
            <a:pPr marL="457200" indent="-457200"/>
            <a:r>
              <a:rPr lang="en-US" sz="2800" b="1" dirty="0" smtClean="0"/>
              <a:t>Control: </a:t>
            </a:r>
            <a:r>
              <a:rPr lang="en-US" sz="2800" b="1" dirty="0" smtClean="0"/>
              <a:t>sample questions</a:t>
            </a:r>
            <a:endParaRPr lang="nl-NL" sz="2800" dirty="0"/>
          </a:p>
        </p:txBody>
      </p:sp>
      <p:sp>
        <p:nvSpPr>
          <p:cNvPr id="63490" name="AutoShape 2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3492" name="AutoShape 4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67544" y="1484784"/>
            <a:ext cx="76328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Do you have autonomy in carrying out your work? </a:t>
            </a:r>
            <a:endParaRPr lang="nl-NL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Can </a:t>
            </a:r>
            <a:r>
              <a:rPr lang="en-US" sz="2000" dirty="0" smtClean="0"/>
              <a:t>you organize your work yourself? </a:t>
            </a:r>
            <a:endParaRPr lang="nl-NL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Do </a:t>
            </a:r>
            <a:r>
              <a:rPr lang="en-US" sz="2000" dirty="0" smtClean="0"/>
              <a:t>you have a say in things concerning your job</a:t>
            </a:r>
            <a:r>
              <a:rPr lang="en-US" sz="2000" dirty="0" smtClean="0"/>
              <a:t>?</a:t>
            </a:r>
            <a:endParaRPr lang="nl-NL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</p:txBody>
      </p:sp>
      <p:pic>
        <p:nvPicPr>
          <p:cNvPr id="8" name="Afbeelding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645024"/>
            <a:ext cx="2645319" cy="203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jdelijke aanduiding voor dianummer 4"/>
          <p:cNvSpPr txBox="1">
            <a:spLocks noGrp="1"/>
          </p:cNvSpPr>
          <p:nvPr/>
        </p:nvSpPr>
        <p:spPr bwMode="auto">
          <a:xfrm>
            <a:off x="6588125" y="6022975"/>
            <a:ext cx="20875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144000" anchor="b"/>
          <a:lstStyle/>
          <a:p>
            <a:pPr eaLnBrk="0" hangingPunct="0"/>
            <a:endParaRPr lang="nl-NL" sz="1400">
              <a:latin typeface="Verdana" pitchFamily="34" charset="0"/>
              <a:ea typeface="Geneva"/>
              <a:cs typeface="Geneva"/>
            </a:endParaRPr>
          </a:p>
          <a:p>
            <a:pPr algn="r" eaLnBrk="0" hangingPunct="0"/>
            <a:fld id="{0148BCE0-681E-4C98-B960-75C8F8B3EFEE}" type="slidenum">
              <a:rPr lang="nl-NL" sz="1200">
                <a:latin typeface="Verdana" pitchFamily="34" charset="0"/>
                <a:ea typeface="Geneva"/>
                <a:cs typeface="Geneva"/>
              </a:rPr>
              <a:pPr algn="r" eaLnBrk="0" hangingPunct="0"/>
              <a:t>12</a:t>
            </a:fld>
            <a:endParaRPr lang="nl-NL" sz="1200">
              <a:latin typeface="Verdana" pitchFamily="34" charset="0"/>
              <a:ea typeface="Geneva"/>
              <a:cs typeface="Geneva"/>
            </a:endParaRPr>
          </a:p>
        </p:txBody>
      </p:sp>
      <p:sp>
        <p:nvSpPr>
          <p:cNvPr id="19" name="Rectangle 2"/>
          <p:cNvSpPr txBox="1">
            <a:spLocks/>
          </p:cNvSpPr>
          <p:nvPr/>
        </p:nvSpPr>
        <p:spPr>
          <a:xfrm>
            <a:off x="323528" y="620688"/>
            <a:ext cx="8424862" cy="854075"/>
          </a:xfrm>
          <a:prstGeom prst="rect">
            <a:avLst/>
          </a:prstGeom>
        </p:spPr>
        <p:txBody>
          <a:bodyPr/>
          <a:lstStyle/>
          <a:p>
            <a:pPr marL="457200" indent="-457200"/>
            <a:r>
              <a:rPr lang="en-US" sz="2800" b="1" dirty="0" smtClean="0"/>
              <a:t>Support: </a:t>
            </a:r>
            <a:r>
              <a:rPr lang="en-US" sz="2800" b="1" dirty="0" smtClean="0"/>
              <a:t>sample questions</a:t>
            </a:r>
            <a:endParaRPr lang="nl-NL" sz="2800" dirty="0"/>
          </a:p>
        </p:txBody>
      </p:sp>
      <p:sp>
        <p:nvSpPr>
          <p:cNvPr id="63490" name="AutoShape 2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3492" name="AutoShape 4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67544" y="1484784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Can you rely on your supervisor when your work is getting hard</a:t>
            </a:r>
            <a:r>
              <a:rPr lang="en-US" sz="2000" dirty="0" smtClean="0"/>
              <a:t>?</a:t>
            </a:r>
          </a:p>
          <a:p>
            <a:endParaRPr lang="nl-NL" sz="2000" dirty="0" smtClean="0"/>
          </a:p>
          <a:p>
            <a:r>
              <a:rPr lang="en-US" sz="2000" dirty="0" smtClean="0"/>
              <a:t>Do </a:t>
            </a:r>
            <a:r>
              <a:rPr lang="en-US" sz="2000" dirty="0" smtClean="0"/>
              <a:t>you feel your work is appreciated by your direct supervisor? </a:t>
            </a:r>
            <a:endParaRPr lang="en-US" sz="2000" dirty="0" smtClean="0"/>
          </a:p>
          <a:p>
            <a:endParaRPr lang="nl-NL" sz="2000" dirty="0" smtClean="0"/>
          </a:p>
          <a:p>
            <a:r>
              <a:rPr lang="en-US" sz="2000" dirty="0" smtClean="0"/>
              <a:t>Do </a:t>
            </a:r>
            <a:r>
              <a:rPr lang="en-US" sz="2000" dirty="0" smtClean="0"/>
              <a:t>you believe you can count on your colleagues when your work is getting hard? </a:t>
            </a:r>
            <a:endParaRPr lang="nl-NL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Do </a:t>
            </a:r>
            <a:r>
              <a:rPr lang="en-US" sz="2000" dirty="0" smtClean="0"/>
              <a:t>you feel your work is appreciated by your colleagues? </a:t>
            </a:r>
            <a:r>
              <a:rPr lang="en-US" sz="2000" i="1" dirty="0" smtClean="0"/>
              <a:t>No</a:t>
            </a:r>
            <a:endParaRPr lang="nl-NL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Do </a:t>
            </a:r>
            <a:r>
              <a:rPr lang="en-US" sz="2000" dirty="0" smtClean="0"/>
              <a:t>you feel you have a conflict with a colleague or supervisor? </a:t>
            </a:r>
            <a:endParaRPr lang="nl-NL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</p:txBody>
      </p:sp>
      <p:pic>
        <p:nvPicPr>
          <p:cNvPr id="8" name="Afbeelding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581128"/>
            <a:ext cx="2645319" cy="203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862" cy="854075"/>
          </a:xfrm>
        </p:spPr>
        <p:txBody>
          <a:bodyPr/>
          <a:lstStyle/>
          <a:p>
            <a:r>
              <a:rPr lang="en-US" sz="2800" b="1" dirty="0" smtClean="0"/>
              <a:t>Psychosocial risk </a:t>
            </a:r>
            <a:r>
              <a:rPr lang="en-US" sz="2800" b="1" dirty="0" smtClean="0"/>
              <a:t>factors,</a:t>
            </a:r>
            <a:r>
              <a:rPr lang="en-US" sz="2800" b="1" dirty="0" smtClean="0"/>
              <a:t> Organizational Justice </a:t>
            </a:r>
            <a:r>
              <a:rPr lang="en-US" sz="2800" b="1" dirty="0" smtClean="0"/>
              <a:t> </a:t>
            </a:r>
            <a:endParaRPr lang="nl-NL" sz="2800" dirty="0" smtClean="0"/>
          </a:p>
        </p:txBody>
      </p:sp>
      <p:pic>
        <p:nvPicPr>
          <p:cNvPr id="5" name="Picture 10" descr="weegschaal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196752"/>
            <a:ext cx="2036762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hthoek 5"/>
          <p:cNvSpPr/>
          <p:nvPr/>
        </p:nvSpPr>
        <p:spPr>
          <a:xfrm>
            <a:off x="179512" y="3645024"/>
            <a:ext cx="871296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2000" dirty="0" smtClean="0"/>
              <a:t>Procedural </a:t>
            </a:r>
            <a:r>
              <a:rPr lang="en-US" sz="2000" dirty="0" smtClean="0"/>
              <a:t>justice: fairness </a:t>
            </a:r>
            <a:r>
              <a:rPr lang="en-US" sz="2000" dirty="0" smtClean="0"/>
              <a:t>of the decision-making procedures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2000" dirty="0" smtClean="0"/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2000" dirty="0" smtClean="0"/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2000" dirty="0" smtClean="0"/>
              <a:t>Relational justice: treatment by </a:t>
            </a:r>
            <a:r>
              <a:rPr lang="en-US" sz="2000" dirty="0" smtClean="0"/>
              <a:t>supervisors </a:t>
            </a:r>
            <a:r>
              <a:rPr lang="en-US" sz="2000" dirty="0" smtClean="0"/>
              <a:t>fair</a:t>
            </a:r>
            <a:r>
              <a:rPr lang="en-US" sz="2000" dirty="0" smtClean="0"/>
              <a:t>, polite, and </a:t>
            </a:r>
            <a:r>
              <a:rPr lang="en-US" sz="2000" dirty="0" smtClean="0"/>
              <a:t>considerate?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2000" dirty="0" smtClean="0"/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2000" dirty="0" smtClean="0"/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2000" dirty="0" smtClean="0"/>
              <a:t>Distributive </a:t>
            </a:r>
            <a:r>
              <a:rPr lang="en-US" sz="2000" dirty="0" smtClean="0"/>
              <a:t>justice: fairness of outcomes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862" cy="854075"/>
          </a:xfrm>
        </p:spPr>
        <p:txBody>
          <a:bodyPr/>
          <a:lstStyle/>
          <a:p>
            <a:r>
              <a:rPr lang="en-US" sz="2800" b="1" dirty="0" smtClean="0"/>
              <a:t>Procedural </a:t>
            </a:r>
            <a:r>
              <a:rPr lang="en-US" sz="2800" b="1" dirty="0" smtClean="0"/>
              <a:t>justice, sample questions</a:t>
            </a:r>
            <a:endParaRPr lang="nl-NL" sz="2800" b="1" dirty="0" smtClean="0"/>
          </a:p>
        </p:txBody>
      </p:sp>
      <p:pic>
        <p:nvPicPr>
          <p:cNvPr id="5" name="Picture 10" descr="weegschaal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933056"/>
            <a:ext cx="2036762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hoek 6"/>
          <p:cNvSpPr/>
          <p:nvPr/>
        </p:nvSpPr>
        <p:spPr>
          <a:xfrm>
            <a:off x="467544" y="1484784"/>
            <a:ext cx="76328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Are </a:t>
            </a:r>
            <a:r>
              <a:rPr lang="en-US" sz="2000" dirty="0" smtClean="0"/>
              <a:t>formal procedures at your work designed to hear everyone with a stake in the decision? </a:t>
            </a:r>
            <a:endParaRPr lang="en-US" sz="2000" i="1" dirty="0" smtClean="0"/>
          </a:p>
          <a:p>
            <a:endParaRPr lang="nl-NL" sz="2000" dirty="0" smtClean="0"/>
          </a:p>
          <a:p>
            <a:r>
              <a:rPr lang="en-US" sz="2000" dirty="0" smtClean="0"/>
              <a:t>Are formal procedures at your work aimed to collect accurate information necessary for the decision? </a:t>
            </a:r>
            <a:endParaRPr lang="en-US" sz="2000" i="1" dirty="0" smtClean="0"/>
          </a:p>
          <a:p>
            <a:endParaRPr lang="nl-NL" sz="2000" dirty="0" smtClean="0"/>
          </a:p>
          <a:p>
            <a:r>
              <a:rPr lang="en-US" sz="2000" dirty="0" smtClean="0"/>
              <a:t>Do formal procedures at your work generate standards so that decisions can be taken consistently? </a:t>
            </a:r>
            <a:endParaRPr lang="nl-N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862" cy="854075"/>
          </a:xfrm>
        </p:spPr>
        <p:txBody>
          <a:bodyPr/>
          <a:lstStyle/>
          <a:p>
            <a:r>
              <a:rPr lang="en-US" sz="2800" b="1" dirty="0" smtClean="0"/>
              <a:t>Relational justice, sample questions</a:t>
            </a:r>
            <a:endParaRPr lang="nl-NL" sz="2800" b="1" dirty="0" smtClean="0"/>
          </a:p>
        </p:txBody>
      </p:sp>
      <p:pic>
        <p:nvPicPr>
          <p:cNvPr id="5" name="Picture 10" descr="weegschaal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933056"/>
            <a:ext cx="2036762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hoek 6"/>
          <p:cNvSpPr/>
          <p:nvPr/>
        </p:nvSpPr>
        <p:spPr>
          <a:xfrm>
            <a:off x="467544" y="1484784"/>
            <a:ext cx="76328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Does your supervisor take your opinion seriously</a:t>
            </a:r>
            <a:r>
              <a:rPr lang="en-US" sz="2000" dirty="0" smtClean="0"/>
              <a:t>?</a:t>
            </a:r>
          </a:p>
          <a:p>
            <a:endParaRPr lang="nl-NL" sz="2000" dirty="0" smtClean="0"/>
          </a:p>
          <a:p>
            <a:r>
              <a:rPr lang="en-US" sz="2000" dirty="0" smtClean="0"/>
              <a:t>Does </a:t>
            </a:r>
            <a:r>
              <a:rPr lang="en-US" sz="2000" dirty="0" smtClean="0"/>
              <a:t>your supervisor recognizes the importance of your rights as an employee? </a:t>
            </a:r>
            <a:endParaRPr lang="en-US" sz="2000" dirty="0" smtClean="0"/>
          </a:p>
          <a:p>
            <a:endParaRPr lang="nl-NL" sz="2000" dirty="0" smtClean="0"/>
          </a:p>
          <a:p>
            <a:r>
              <a:rPr lang="en-US" sz="2000" dirty="0" smtClean="0"/>
              <a:t>Does </a:t>
            </a:r>
            <a:r>
              <a:rPr lang="en-US" sz="2000" dirty="0" smtClean="0"/>
              <a:t>your supervisor provides timely feedback on decisions and their implications?</a:t>
            </a:r>
            <a:r>
              <a:rPr lang="en-US" sz="2000" i="1" dirty="0" smtClean="0"/>
              <a:t> </a:t>
            </a:r>
            <a:endParaRPr lang="nl-NL" sz="2000" dirty="0" smtClean="0"/>
          </a:p>
          <a:p>
            <a:endParaRPr lang="nl-N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862" cy="854075"/>
          </a:xfrm>
        </p:spPr>
        <p:txBody>
          <a:bodyPr/>
          <a:lstStyle/>
          <a:p>
            <a:r>
              <a:rPr lang="en-US" sz="2800" b="1" dirty="0" smtClean="0"/>
              <a:t>Distributive justice, sample questions</a:t>
            </a:r>
            <a:endParaRPr lang="nl-NL" sz="2800" b="1" dirty="0" smtClean="0"/>
          </a:p>
        </p:txBody>
      </p:sp>
      <p:pic>
        <p:nvPicPr>
          <p:cNvPr id="5" name="Picture 10" descr="weegschaal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933056"/>
            <a:ext cx="2036762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hoek 6"/>
          <p:cNvSpPr/>
          <p:nvPr/>
        </p:nvSpPr>
        <p:spPr>
          <a:xfrm>
            <a:off x="467544" y="1484784"/>
            <a:ext cx="76328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Is the salary employees receive distributed fairly in your work organization?</a:t>
            </a:r>
            <a:r>
              <a:rPr lang="en-US" sz="2000" i="1" dirty="0" smtClean="0"/>
              <a:t> </a:t>
            </a:r>
            <a:endParaRPr lang="en-US" sz="2000" i="1" dirty="0" smtClean="0"/>
          </a:p>
          <a:p>
            <a:endParaRPr lang="nl-NL" sz="2000" dirty="0" smtClean="0"/>
          </a:p>
          <a:p>
            <a:r>
              <a:rPr lang="en-US" sz="2000" dirty="0" smtClean="0"/>
              <a:t>Are the extra benefits distributed fairly amongst employees in your work organization</a:t>
            </a:r>
            <a:r>
              <a:rPr lang="en-US" sz="2000" dirty="0" smtClean="0"/>
              <a:t>?</a:t>
            </a:r>
            <a:endParaRPr lang="nl-NL" sz="2000" dirty="0" smtClean="0"/>
          </a:p>
          <a:p>
            <a:endParaRPr lang="nl-N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jdelijke aanduiding voor dianummer 4"/>
          <p:cNvSpPr txBox="1">
            <a:spLocks noGrp="1"/>
          </p:cNvSpPr>
          <p:nvPr/>
        </p:nvSpPr>
        <p:spPr bwMode="auto">
          <a:xfrm>
            <a:off x="6588125" y="6022975"/>
            <a:ext cx="20875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144000" anchor="b"/>
          <a:lstStyle/>
          <a:p>
            <a:pPr eaLnBrk="0" hangingPunct="0"/>
            <a:endParaRPr lang="nl-NL" sz="1400">
              <a:latin typeface="Verdana" pitchFamily="34" charset="0"/>
              <a:ea typeface="Geneva"/>
              <a:cs typeface="Geneva"/>
            </a:endParaRPr>
          </a:p>
          <a:p>
            <a:pPr algn="r" eaLnBrk="0" hangingPunct="0"/>
            <a:fld id="{0148BCE0-681E-4C98-B960-75C8F8B3EFEE}" type="slidenum">
              <a:rPr lang="nl-NL" sz="1200">
                <a:latin typeface="Verdana" pitchFamily="34" charset="0"/>
                <a:ea typeface="Geneva"/>
                <a:cs typeface="Geneva"/>
              </a:rPr>
              <a:pPr algn="r" eaLnBrk="0" hangingPunct="0"/>
              <a:t>17</a:t>
            </a:fld>
            <a:endParaRPr lang="nl-NL" sz="1200">
              <a:latin typeface="Verdana" pitchFamily="34" charset="0"/>
              <a:ea typeface="Geneva"/>
              <a:cs typeface="Geneva"/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467544" y="2420888"/>
            <a:ext cx="7632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“Individual </a:t>
            </a:r>
            <a:r>
              <a:rPr lang="en-US" sz="2000" dirty="0" smtClean="0"/>
              <a:t>is systematically and repeatedly exposed to aggressive behavior from other organizational </a:t>
            </a:r>
            <a:r>
              <a:rPr lang="en-US" sz="2000" dirty="0" smtClean="0"/>
              <a:t>members” </a:t>
            </a:r>
            <a:endParaRPr lang="nl-NL" sz="2000" dirty="0"/>
          </a:p>
        </p:txBody>
      </p:sp>
      <p:sp>
        <p:nvSpPr>
          <p:cNvPr id="19" name="Rectangle 2"/>
          <p:cNvSpPr txBox="1">
            <a:spLocks/>
          </p:cNvSpPr>
          <p:nvPr/>
        </p:nvSpPr>
        <p:spPr>
          <a:xfrm>
            <a:off x="323528" y="620688"/>
            <a:ext cx="8424862" cy="8540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Workplace bullying</a:t>
            </a:r>
            <a:endParaRPr kumimoji="0" lang="nl-NL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3490" name="AutoShape 2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3492" name="AutoShape 4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634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717032"/>
            <a:ext cx="195262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jdelijke aanduiding voor dianummer 4"/>
          <p:cNvSpPr txBox="1">
            <a:spLocks noGrp="1"/>
          </p:cNvSpPr>
          <p:nvPr/>
        </p:nvSpPr>
        <p:spPr bwMode="auto">
          <a:xfrm>
            <a:off x="6588125" y="6022975"/>
            <a:ext cx="20875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144000" anchor="b"/>
          <a:lstStyle/>
          <a:p>
            <a:pPr eaLnBrk="0" hangingPunct="0"/>
            <a:endParaRPr lang="nl-NL" sz="1400">
              <a:latin typeface="Verdana" pitchFamily="34" charset="0"/>
              <a:ea typeface="Geneva"/>
              <a:cs typeface="Geneva"/>
            </a:endParaRPr>
          </a:p>
          <a:p>
            <a:pPr algn="r" eaLnBrk="0" hangingPunct="0"/>
            <a:fld id="{0148BCE0-681E-4C98-B960-75C8F8B3EFEE}" type="slidenum">
              <a:rPr lang="nl-NL" sz="1200">
                <a:latin typeface="Verdana" pitchFamily="34" charset="0"/>
                <a:ea typeface="Geneva"/>
                <a:cs typeface="Geneva"/>
              </a:rPr>
              <a:pPr algn="r" eaLnBrk="0" hangingPunct="0"/>
              <a:t>18</a:t>
            </a:fld>
            <a:endParaRPr lang="nl-NL" sz="1200">
              <a:latin typeface="Verdana" pitchFamily="34" charset="0"/>
              <a:ea typeface="Geneva"/>
              <a:cs typeface="Geneva"/>
            </a:endParaRPr>
          </a:p>
        </p:txBody>
      </p:sp>
      <p:sp>
        <p:nvSpPr>
          <p:cNvPr id="19" name="Rectangle 2"/>
          <p:cNvSpPr txBox="1">
            <a:spLocks/>
          </p:cNvSpPr>
          <p:nvPr/>
        </p:nvSpPr>
        <p:spPr>
          <a:xfrm>
            <a:off x="323528" y="620688"/>
            <a:ext cx="8424862" cy="854075"/>
          </a:xfrm>
          <a:prstGeom prst="rect">
            <a:avLst/>
          </a:prstGeom>
        </p:spPr>
        <p:txBody>
          <a:bodyPr/>
          <a:lstStyle/>
          <a:p>
            <a:pPr marL="457200" indent="-457200"/>
            <a:r>
              <a:rPr lang="en-US" sz="2800" b="1" dirty="0" smtClean="0"/>
              <a:t>Workplace bullying: </a:t>
            </a:r>
            <a:r>
              <a:rPr lang="en-US" sz="2800" b="1" dirty="0" smtClean="0"/>
              <a:t>sample </a:t>
            </a:r>
            <a:r>
              <a:rPr lang="en-US" sz="2800" b="1" dirty="0" smtClean="0"/>
              <a:t>question</a:t>
            </a:r>
            <a:endParaRPr lang="nl-NL" sz="2800" dirty="0"/>
          </a:p>
        </p:txBody>
      </p:sp>
      <p:sp>
        <p:nvSpPr>
          <p:cNvPr id="63490" name="AutoShape 2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3492" name="AutoShape 4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67544" y="1484784"/>
            <a:ext cx="76328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Are </a:t>
            </a:r>
            <a:r>
              <a:rPr lang="en-US" sz="2000" dirty="0" smtClean="0"/>
              <a:t>you confronted with jokes or comments that you consider hurtful or inappropriate?</a:t>
            </a:r>
            <a:endParaRPr lang="en-US" sz="2000" dirty="0" smtClean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149080"/>
            <a:ext cx="1736601" cy="1901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jdelijke aanduiding voor dianummer 4"/>
          <p:cNvSpPr txBox="1">
            <a:spLocks noGrp="1"/>
          </p:cNvSpPr>
          <p:nvPr/>
        </p:nvSpPr>
        <p:spPr bwMode="auto">
          <a:xfrm>
            <a:off x="6588125" y="6022975"/>
            <a:ext cx="20875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144000" anchor="b"/>
          <a:lstStyle/>
          <a:p>
            <a:pPr eaLnBrk="0" hangingPunct="0"/>
            <a:endParaRPr lang="nl-NL" sz="1400">
              <a:latin typeface="Verdana" pitchFamily="34" charset="0"/>
              <a:ea typeface="Geneva"/>
              <a:cs typeface="Geneva"/>
            </a:endParaRPr>
          </a:p>
          <a:p>
            <a:pPr algn="r" eaLnBrk="0" hangingPunct="0"/>
            <a:fld id="{0148BCE0-681E-4C98-B960-75C8F8B3EFEE}" type="slidenum">
              <a:rPr lang="nl-NL" sz="1200">
                <a:latin typeface="Verdana" pitchFamily="34" charset="0"/>
                <a:ea typeface="Geneva"/>
                <a:cs typeface="Geneva"/>
              </a:rPr>
              <a:pPr algn="r" eaLnBrk="0" hangingPunct="0"/>
              <a:t>19</a:t>
            </a:fld>
            <a:endParaRPr lang="nl-NL" sz="1200">
              <a:latin typeface="Verdana" pitchFamily="34" charset="0"/>
              <a:ea typeface="Geneva"/>
              <a:cs typeface="Geneva"/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467544" y="2420888"/>
            <a:ext cx="76328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Both"/>
            </a:pPr>
            <a:r>
              <a:rPr lang="en-US" sz="2000" dirty="0" smtClean="0"/>
              <a:t>disease </a:t>
            </a:r>
          </a:p>
          <a:p>
            <a:pPr marL="457200" indent="-457200">
              <a:buAutoNum type="arabicParenBoth"/>
            </a:pPr>
            <a:r>
              <a:rPr lang="en-US" sz="2000" dirty="0" smtClean="0"/>
              <a:t>exposure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>
              <a:buAutoNum type="arabicParenBoth"/>
            </a:pPr>
            <a:r>
              <a:rPr lang="en-US" sz="2000" dirty="0" smtClean="0">
                <a:solidFill>
                  <a:srgbClr val="FF0000"/>
                </a:solidFill>
              </a:rPr>
              <a:t>other </a:t>
            </a:r>
            <a:r>
              <a:rPr lang="en-US" sz="2000" dirty="0" smtClean="0">
                <a:solidFill>
                  <a:srgbClr val="FF0000"/>
                </a:solidFill>
              </a:rPr>
              <a:t>possible </a:t>
            </a:r>
            <a:r>
              <a:rPr lang="en-US" sz="2000" dirty="0" smtClean="0">
                <a:solidFill>
                  <a:srgbClr val="FF0000"/>
                </a:solidFill>
              </a:rPr>
              <a:t>causes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457200" indent="-457200">
              <a:buAutoNum type="arabicParenBoth"/>
            </a:pPr>
            <a:r>
              <a:rPr lang="en-US" sz="2000" dirty="0" smtClean="0">
                <a:solidFill>
                  <a:srgbClr val="FF0000"/>
                </a:solidFill>
              </a:rPr>
              <a:t>judgment </a:t>
            </a:r>
            <a:r>
              <a:rPr lang="en-US" sz="2000" dirty="0" smtClean="0">
                <a:solidFill>
                  <a:srgbClr val="FF0000"/>
                </a:solidFill>
              </a:rPr>
              <a:t>as to the disease is work </a:t>
            </a:r>
            <a:r>
              <a:rPr lang="en-US" sz="2000" dirty="0" smtClean="0">
                <a:solidFill>
                  <a:srgbClr val="FF0000"/>
                </a:solidFill>
              </a:rPr>
              <a:t>related</a:t>
            </a:r>
          </a:p>
          <a:p>
            <a:pPr marL="457200" indent="-457200">
              <a:buAutoNum type="arabicParenBoth"/>
            </a:pPr>
            <a:r>
              <a:rPr lang="en-US" sz="2000" dirty="0" smtClean="0"/>
              <a:t>intervention</a:t>
            </a:r>
            <a:endParaRPr lang="nl-NL" sz="2000" dirty="0"/>
          </a:p>
        </p:txBody>
      </p:sp>
      <p:sp>
        <p:nvSpPr>
          <p:cNvPr id="19" name="Rectangle 2"/>
          <p:cNvSpPr txBox="1">
            <a:spLocks/>
          </p:cNvSpPr>
          <p:nvPr/>
        </p:nvSpPr>
        <p:spPr>
          <a:xfrm>
            <a:off x="323528" y="620688"/>
            <a:ext cx="8424862" cy="8540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Other possible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causes &amp; judgment</a:t>
            </a:r>
            <a:endParaRPr kumimoji="0" lang="nl-NL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3490" name="AutoShape 2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3492" name="AutoShape 4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395288" y="188913"/>
            <a:ext cx="8062912" cy="1727200"/>
          </a:xfrm>
        </p:spPr>
        <p:txBody>
          <a:bodyPr/>
          <a:lstStyle/>
          <a:p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U</a:t>
            </a:r>
            <a:r>
              <a:rPr lang="en-GB" sz="3200" dirty="0" smtClean="0"/>
              <a:t>nfavourable </a:t>
            </a:r>
            <a:r>
              <a:rPr lang="en-GB" sz="3200" dirty="0" smtClean="0"/>
              <a:t>psychosocial work </a:t>
            </a:r>
            <a:r>
              <a:rPr lang="en-GB" sz="3200" dirty="0" smtClean="0"/>
              <a:t>environment</a:t>
            </a:r>
            <a:br>
              <a:rPr lang="en-GB" sz="3200" dirty="0" smtClean="0"/>
            </a:br>
            <a:r>
              <a:rPr lang="en-GB" sz="3200" dirty="0" smtClean="0"/>
              <a:t>threatens the </a:t>
            </a:r>
            <a:r>
              <a:rPr lang="en-GB" sz="3200" dirty="0" smtClean="0"/>
              <a:t>mental health of </a:t>
            </a:r>
            <a:r>
              <a:rPr lang="en-GB" sz="3200" dirty="0" smtClean="0"/>
              <a:t>workers</a:t>
            </a:r>
            <a:endParaRPr lang="nl-NL" sz="4000" dirty="0" smtClean="0"/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755576" y="4064298"/>
            <a:ext cx="59055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46800" rIns="46800" anchor="b">
            <a:spAutoFit/>
          </a:bodyPr>
          <a:lstStyle/>
          <a:p>
            <a:pPr eaLnBrk="0" hangingPunct="0"/>
            <a:endParaRPr lang="nl-NL" sz="1600" dirty="0">
              <a:latin typeface="Verdana" pitchFamily="34" charset="0"/>
              <a:ea typeface="Geneva"/>
              <a:cs typeface="Geneva"/>
            </a:endParaRPr>
          </a:p>
          <a:p>
            <a:pPr algn="just" eaLnBrk="0" hangingPunct="0"/>
            <a:endParaRPr lang="nl-NL" sz="800" dirty="0">
              <a:latin typeface="Verdana" pitchFamily="34" charset="0"/>
              <a:ea typeface="Geneva"/>
              <a:cs typeface="Geneva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611560" y="2420888"/>
            <a:ext cx="61206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err="1" smtClean="0"/>
              <a:t>Psychosocial</a:t>
            </a:r>
            <a:r>
              <a:rPr lang="nl-NL" sz="2000" dirty="0" smtClean="0"/>
              <a:t> </a:t>
            </a:r>
            <a:r>
              <a:rPr lang="nl-NL" sz="2000" dirty="0" err="1" smtClean="0"/>
              <a:t>work</a:t>
            </a:r>
            <a:r>
              <a:rPr lang="nl-NL" sz="2000" dirty="0" smtClean="0"/>
              <a:t> environment:</a:t>
            </a:r>
          </a:p>
          <a:p>
            <a:endParaRPr lang="nl-NL" sz="2000" dirty="0" smtClean="0"/>
          </a:p>
          <a:p>
            <a:r>
              <a:rPr lang="en-GB" sz="2000" dirty="0" smtClean="0"/>
              <a:t>Content </a:t>
            </a:r>
            <a:r>
              <a:rPr lang="en-GB" sz="2000" dirty="0" smtClean="0"/>
              <a:t>of </a:t>
            </a:r>
            <a:r>
              <a:rPr lang="en-GB" sz="2000" dirty="0" smtClean="0"/>
              <a:t>work</a:t>
            </a:r>
          </a:p>
          <a:p>
            <a:r>
              <a:rPr lang="en-GB" sz="2000" dirty="0" smtClean="0"/>
              <a:t>W</a:t>
            </a:r>
            <a:r>
              <a:rPr lang="en-GB" sz="2000" dirty="0" smtClean="0"/>
              <a:t>ork demands</a:t>
            </a:r>
          </a:p>
          <a:p>
            <a:r>
              <a:rPr lang="en-GB" sz="2000" dirty="0" smtClean="0"/>
              <a:t>S</a:t>
            </a:r>
            <a:r>
              <a:rPr lang="en-GB" sz="2000" dirty="0" smtClean="0"/>
              <a:t>ocial </a:t>
            </a:r>
            <a:r>
              <a:rPr lang="en-GB" sz="2000" dirty="0" smtClean="0"/>
              <a:t>relationships at </a:t>
            </a:r>
            <a:r>
              <a:rPr lang="en-GB" sz="2000" dirty="0" smtClean="0"/>
              <a:t>work</a:t>
            </a:r>
          </a:p>
          <a:p>
            <a:r>
              <a:rPr lang="en-GB" sz="2000" dirty="0" smtClean="0"/>
              <a:t>O</a:t>
            </a:r>
            <a:r>
              <a:rPr lang="en-GB" sz="2000" dirty="0" smtClean="0"/>
              <a:t>rganization </a:t>
            </a:r>
            <a:r>
              <a:rPr lang="en-GB" sz="2000" dirty="0" smtClean="0"/>
              <a:t>of </a:t>
            </a:r>
            <a:r>
              <a:rPr lang="en-GB" sz="2000" dirty="0" smtClean="0"/>
              <a:t>work</a:t>
            </a:r>
          </a:p>
          <a:p>
            <a:r>
              <a:rPr lang="en-GB" sz="2000" dirty="0" smtClean="0"/>
              <a:t>W</a:t>
            </a:r>
            <a:r>
              <a:rPr lang="en-GB" sz="2000" dirty="0" smtClean="0"/>
              <a:t>ork </a:t>
            </a:r>
            <a:r>
              <a:rPr lang="en-GB" sz="2000" dirty="0" smtClean="0"/>
              <a:t>culture</a:t>
            </a:r>
            <a:endParaRPr lang="nl-NL" sz="2000" dirty="0"/>
          </a:p>
        </p:txBody>
      </p:sp>
      <p:pic>
        <p:nvPicPr>
          <p:cNvPr id="8" name="Picture 3" descr="workplace_adap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420888"/>
            <a:ext cx="3096344" cy="416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jdelijke aanduiding voor dianummer 4"/>
          <p:cNvSpPr txBox="1">
            <a:spLocks noGrp="1"/>
          </p:cNvSpPr>
          <p:nvPr/>
        </p:nvSpPr>
        <p:spPr bwMode="auto">
          <a:xfrm>
            <a:off x="6588125" y="6022975"/>
            <a:ext cx="20875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144000" anchor="b"/>
          <a:lstStyle/>
          <a:p>
            <a:pPr eaLnBrk="0" hangingPunct="0"/>
            <a:endParaRPr lang="nl-NL" sz="1400">
              <a:latin typeface="Verdana" pitchFamily="34" charset="0"/>
              <a:ea typeface="Geneva"/>
              <a:cs typeface="Geneva"/>
            </a:endParaRPr>
          </a:p>
          <a:p>
            <a:pPr algn="r" eaLnBrk="0" hangingPunct="0"/>
            <a:fld id="{0148BCE0-681E-4C98-B960-75C8F8B3EFEE}" type="slidenum">
              <a:rPr lang="nl-NL" sz="1200">
                <a:latin typeface="Verdana" pitchFamily="34" charset="0"/>
                <a:ea typeface="Geneva"/>
                <a:cs typeface="Geneva"/>
              </a:rPr>
              <a:pPr algn="r" eaLnBrk="0" hangingPunct="0"/>
              <a:t>20</a:t>
            </a:fld>
            <a:endParaRPr lang="nl-NL" sz="1200">
              <a:latin typeface="Verdana" pitchFamily="34" charset="0"/>
              <a:ea typeface="Geneva"/>
              <a:cs typeface="Geneva"/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467544" y="2420888"/>
            <a:ext cx="76328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2000" dirty="0" smtClean="0"/>
              <a:t>Consider:</a:t>
            </a:r>
          </a:p>
          <a:p>
            <a:pPr marL="457200" indent="-457200"/>
            <a:endParaRPr lang="en-US" sz="20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Stressors outside work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Prior functioning at work</a:t>
            </a:r>
          </a:p>
        </p:txBody>
      </p:sp>
      <p:sp>
        <p:nvSpPr>
          <p:cNvPr id="19" name="Rectangle 2"/>
          <p:cNvSpPr txBox="1">
            <a:spLocks/>
          </p:cNvSpPr>
          <p:nvPr/>
        </p:nvSpPr>
        <p:spPr>
          <a:xfrm>
            <a:off x="323528" y="620688"/>
            <a:ext cx="8424862" cy="8540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Othe</a:t>
            </a:r>
            <a:r>
              <a:rPr lang="en-US" sz="2800" b="1" dirty="0" smtClean="0">
                <a:latin typeface="+mj-lt"/>
                <a:ea typeface="+mj-ea"/>
                <a:cs typeface="+mj-cs"/>
              </a:rPr>
              <a:t>r likely causes or work-related?</a:t>
            </a:r>
            <a:endParaRPr kumimoji="0" lang="nl-NL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3490" name="AutoShape 2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3492" name="AutoShape 4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3426" name="Picture 2" descr="http://t1.gstatic.com/images?q=tbn:ANd9GcRMxrytCGIoJ1gGB2i-kYQJ6VqD8HnCIdD7pT6DOe-LckKs9B7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996952"/>
            <a:ext cx="2390775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jdelijke aanduiding voor dianummer 4"/>
          <p:cNvSpPr txBox="1">
            <a:spLocks noGrp="1"/>
          </p:cNvSpPr>
          <p:nvPr/>
        </p:nvSpPr>
        <p:spPr bwMode="auto">
          <a:xfrm>
            <a:off x="6588125" y="6022975"/>
            <a:ext cx="20875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144000" anchor="b"/>
          <a:lstStyle/>
          <a:p>
            <a:pPr eaLnBrk="0" hangingPunct="0"/>
            <a:endParaRPr lang="nl-NL" sz="1400">
              <a:latin typeface="Verdana" pitchFamily="34" charset="0"/>
              <a:ea typeface="Geneva"/>
              <a:cs typeface="Geneva"/>
            </a:endParaRPr>
          </a:p>
          <a:p>
            <a:pPr algn="r" eaLnBrk="0" hangingPunct="0"/>
            <a:fld id="{0148BCE0-681E-4C98-B960-75C8F8B3EFEE}" type="slidenum">
              <a:rPr lang="nl-NL" sz="1200">
                <a:latin typeface="Verdana" pitchFamily="34" charset="0"/>
                <a:ea typeface="Geneva"/>
                <a:cs typeface="Geneva"/>
              </a:rPr>
              <a:pPr algn="r" eaLnBrk="0" hangingPunct="0"/>
              <a:t>21</a:t>
            </a:fld>
            <a:endParaRPr lang="nl-NL" sz="1200">
              <a:latin typeface="Verdana" pitchFamily="34" charset="0"/>
              <a:ea typeface="Geneva"/>
              <a:cs typeface="Geneva"/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467544" y="2420888"/>
            <a:ext cx="76328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Both"/>
            </a:pPr>
            <a:r>
              <a:rPr lang="en-US" sz="2000" dirty="0" smtClean="0"/>
              <a:t>disease </a:t>
            </a:r>
          </a:p>
          <a:p>
            <a:pPr marL="457200" indent="-457200">
              <a:buAutoNum type="arabicParenBoth"/>
            </a:pPr>
            <a:r>
              <a:rPr lang="en-US" sz="2000" dirty="0" smtClean="0"/>
              <a:t>exposure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>
              <a:buAutoNum type="arabicParenBoth"/>
            </a:pPr>
            <a:r>
              <a:rPr lang="en-US" sz="2000" dirty="0" smtClean="0"/>
              <a:t>other </a:t>
            </a:r>
            <a:r>
              <a:rPr lang="en-US" sz="2000" dirty="0" smtClean="0"/>
              <a:t>possible </a:t>
            </a:r>
            <a:r>
              <a:rPr lang="en-US" sz="2000" dirty="0" smtClean="0"/>
              <a:t>causes</a:t>
            </a:r>
            <a:endParaRPr lang="en-US" sz="2000" dirty="0" smtClean="0"/>
          </a:p>
          <a:p>
            <a:pPr marL="457200" indent="-457200">
              <a:buAutoNum type="arabicParenBoth"/>
            </a:pPr>
            <a:r>
              <a:rPr lang="en-US" sz="2000" dirty="0" smtClean="0"/>
              <a:t>judgment </a:t>
            </a:r>
            <a:r>
              <a:rPr lang="en-US" sz="2000" dirty="0" smtClean="0"/>
              <a:t>as to the disease is work </a:t>
            </a:r>
            <a:r>
              <a:rPr lang="en-US" sz="2000" dirty="0" smtClean="0"/>
              <a:t>related</a:t>
            </a:r>
          </a:p>
          <a:p>
            <a:pPr marL="457200" indent="-457200">
              <a:buAutoNum type="arabicParenBoth"/>
            </a:pPr>
            <a:r>
              <a:rPr lang="en-US" sz="2000" dirty="0" smtClean="0">
                <a:solidFill>
                  <a:srgbClr val="FF0000"/>
                </a:solidFill>
              </a:rPr>
              <a:t>intervention</a:t>
            </a:r>
            <a:endParaRPr lang="nl-NL" sz="2000" dirty="0">
              <a:solidFill>
                <a:srgbClr val="FF0000"/>
              </a:solidFill>
            </a:endParaRPr>
          </a:p>
        </p:txBody>
      </p:sp>
      <p:sp>
        <p:nvSpPr>
          <p:cNvPr id="19" name="Rectangle 2"/>
          <p:cNvSpPr txBox="1">
            <a:spLocks/>
          </p:cNvSpPr>
          <p:nvPr/>
        </p:nvSpPr>
        <p:spPr>
          <a:xfrm>
            <a:off x="323528" y="620688"/>
            <a:ext cx="8424862" cy="8540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Other possible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causes&amp; judgment</a:t>
            </a:r>
            <a:endParaRPr kumimoji="0" lang="nl-NL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3490" name="AutoShape 2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3492" name="AutoShape 4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jdelijke aanduiding voor dianummer 4"/>
          <p:cNvSpPr txBox="1">
            <a:spLocks noGrp="1"/>
          </p:cNvSpPr>
          <p:nvPr/>
        </p:nvSpPr>
        <p:spPr bwMode="auto">
          <a:xfrm>
            <a:off x="6588125" y="6022975"/>
            <a:ext cx="20875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144000" anchor="b"/>
          <a:lstStyle/>
          <a:p>
            <a:pPr eaLnBrk="0" hangingPunct="0"/>
            <a:endParaRPr lang="nl-NL" sz="1400">
              <a:latin typeface="Verdana" pitchFamily="34" charset="0"/>
              <a:ea typeface="Geneva"/>
              <a:cs typeface="Geneva"/>
            </a:endParaRPr>
          </a:p>
          <a:p>
            <a:pPr algn="r" eaLnBrk="0" hangingPunct="0"/>
            <a:fld id="{0148BCE0-681E-4C98-B960-75C8F8B3EFEE}" type="slidenum">
              <a:rPr lang="nl-NL" sz="1200">
                <a:latin typeface="Verdana" pitchFamily="34" charset="0"/>
                <a:ea typeface="Geneva"/>
                <a:cs typeface="Geneva"/>
              </a:rPr>
              <a:pPr algn="r" eaLnBrk="0" hangingPunct="0"/>
              <a:t>22</a:t>
            </a:fld>
            <a:endParaRPr lang="nl-NL" sz="1200">
              <a:latin typeface="Verdana" pitchFamily="34" charset="0"/>
              <a:ea typeface="Geneva"/>
              <a:cs typeface="Geneva"/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467544" y="1268760"/>
            <a:ext cx="81369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 smtClean="0"/>
              <a:t>Preventing mental disorders:</a:t>
            </a:r>
          </a:p>
          <a:p>
            <a:pPr marL="457200" indent="-457200"/>
            <a:r>
              <a:rPr lang="en-US" sz="2000" dirty="0" smtClean="0"/>
              <a:t>Individual: </a:t>
            </a:r>
          </a:p>
          <a:p>
            <a:pPr marL="457200" indent="-457200"/>
            <a:r>
              <a:rPr lang="en-US" sz="2000" dirty="0" smtClean="0"/>
              <a:t>C</a:t>
            </a:r>
            <a:r>
              <a:rPr lang="en-US" sz="2000" dirty="0" smtClean="0"/>
              <a:t>ognitive </a:t>
            </a:r>
            <a:r>
              <a:rPr lang="en-US" sz="2000" dirty="0" err="1" smtClean="0"/>
              <a:t>behavioural</a:t>
            </a:r>
            <a:r>
              <a:rPr lang="en-US" sz="2000" dirty="0" smtClean="0"/>
              <a:t> </a:t>
            </a:r>
            <a:r>
              <a:rPr lang="en-US" sz="2000" dirty="0" smtClean="0"/>
              <a:t>interventions</a:t>
            </a:r>
          </a:p>
          <a:p>
            <a:pPr marL="914400" lvl="1" indent="-457200"/>
            <a:r>
              <a:rPr lang="en-US" sz="2000" dirty="0" smtClean="0"/>
              <a:t>R</a:t>
            </a:r>
            <a:r>
              <a:rPr lang="en-US" sz="2000" dirty="0" smtClean="0"/>
              <a:t>elaxation </a:t>
            </a:r>
            <a:r>
              <a:rPr lang="en-US" sz="2000" dirty="0" smtClean="0"/>
              <a:t>to improve coping with </a:t>
            </a:r>
            <a:r>
              <a:rPr lang="en-US" sz="2000" dirty="0" smtClean="0"/>
              <a:t>stressors</a:t>
            </a:r>
          </a:p>
          <a:p>
            <a:pPr marL="914400" lvl="1" indent="-457200"/>
            <a:r>
              <a:rPr lang="en-US" sz="2000" dirty="0" smtClean="0"/>
              <a:t>Stress Management</a:t>
            </a:r>
          </a:p>
          <a:p>
            <a:pPr marL="457200" indent="-457200"/>
            <a:r>
              <a:rPr lang="en-US" sz="2000" dirty="0" smtClean="0"/>
              <a:t>G</a:t>
            </a:r>
            <a:r>
              <a:rPr lang="en-US" sz="2000" dirty="0" smtClean="0"/>
              <a:t>roup </a:t>
            </a:r>
            <a:r>
              <a:rPr lang="en-US" sz="2000" dirty="0" smtClean="0"/>
              <a:t>and organization level </a:t>
            </a:r>
            <a:r>
              <a:rPr lang="en-US" sz="2000" dirty="0" smtClean="0"/>
              <a:t>interventions</a:t>
            </a:r>
          </a:p>
          <a:p>
            <a:pPr marL="914400" lvl="1" indent="-457200"/>
            <a:r>
              <a:rPr lang="en-US" sz="2000" dirty="0" smtClean="0"/>
              <a:t>M</a:t>
            </a:r>
            <a:r>
              <a:rPr lang="en-US" sz="2000" dirty="0" smtClean="0"/>
              <a:t>anagerial </a:t>
            </a:r>
            <a:r>
              <a:rPr lang="en-US" sz="2000" dirty="0" smtClean="0"/>
              <a:t>improvement </a:t>
            </a:r>
            <a:r>
              <a:rPr lang="en-US" sz="2000" dirty="0" smtClean="0"/>
              <a:t>programs</a:t>
            </a:r>
          </a:p>
          <a:p>
            <a:pPr marL="914400" lvl="1" indent="-457200"/>
            <a:r>
              <a:rPr lang="en-US" sz="2000" dirty="0" smtClean="0"/>
              <a:t>I</a:t>
            </a:r>
            <a:r>
              <a:rPr lang="en-US" sz="2000" dirty="0" smtClean="0"/>
              <a:t>mproving </a:t>
            </a:r>
            <a:r>
              <a:rPr lang="en-US" sz="2000" dirty="0" smtClean="0"/>
              <a:t>the psychosocial </a:t>
            </a:r>
            <a:r>
              <a:rPr lang="en-US" sz="2000" dirty="0" smtClean="0"/>
              <a:t>environment: participatory approach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b="1" dirty="0" smtClean="0"/>
              <a:t>Managing mental disorders at the work place:</a:t>
            </a:r>
            <a:endParaRPr lang="en-US" sz="2000" b="1" dirty="0" smtClean="0"/>
          </a:p>
          <a:p>
            <a:pPr marL="914400" lvl="1" indent="-457200"/>
            <a:r>
              <a:rPr lang="en-US" sz="2000" dirty="0" smtClean="0"/>
              <a:t>Facilitation </a:t>
            </a:r>
            <a:r>
              <a:rPr lang="en-US" sz="2000" dirty="0" smtClean="0"/>
              <a:t>of access to clinical </a:t>
            </a:r>
            <a:r>
              <a:rPr lang="en-US" sz="2000" dirty="0" smtClean="0"/>
              <a:t>treatment</a:t>
            </a:r>
          </a:p>
          <a:p>
            <a:pPr marL="914400" lvl="1" indent="-457200"/>
            <a:r>
              <a:rPr lang="en-US" sz="2000" dirty="0" smtClean="0"/>
              <a:t>W</a:t>
            </a:r>
            <a:r>
              <a:rPr lang="en-US" sz="2000" dirty="0" smtClean="0"/>
              <a:t>orkplace-based psychological interventions</a:t>
            </a:r>
          </a:p>
          <a:p>
            <a:pPr marL="914400" lvl="1" indent="-457200"/>
            <a:r>
              <a:rPr lang="en-US" sz="2000" dirty="0" smtClean="0"/>
              <a:t>facilitation </a:t>
            </a:r>
            <a:r>
              <a:rPr lang="en-US" sz="2000" dirty="0" smtClean="0"/>
              <a:t>of navigation through the disability management </a:t>
            </a:r>
            <a:r>
              <a:rPr lang="en-US" sz="2000" dirty="0" smtClean="0"/>
              <a:t>system</a:t>
            </a:r>
            <a:endParaRPr lang="nl-NL" sz="2000" dirty="0" smtClean="0"/>
          </a:p>
          <a:p>
            <a:pPr marL="914400" lvl="1" indent="-457200"/>
            <a:endParaRPr lang="nl-NL" sz="2000" dirty="0" smtClean="0"/>
          </a:p>
          <a:p>
            <a:pPr marL="457200" indent="-457200"/>
            <a:endParaRPr lang="nl-NL" sz="2000" dirty="0"/>
          </a:p>
        </p:txBody>
      </p:sp>
      <p:sp>
        <p:nvSpPr>
          <p:cNvPr id="19" name="Rectangle 2"/>
          <p:cNvSpPr txBox="1">
            <a:spLocks/>
          </p:cNvSpPr>
          <p:nvPr/>
        </p:nvSpPr>
        <p:spPr>
          <a:xfrm>
            <a:off x="323528" y="620688"/>
            <a:ext cx="8424862" cy="8540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Interventions</a:t>
            </a:r>
            <a:endParaRPr kumimoji="0" lang="nl-NL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3490" name="AutoShape 2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3492" name="AutoShape 4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99330" name="AutoShape 2" descr="data:image/jpeg;base64,/9j/4AAQSkZJRgABAQAAAQABAAD/2wCEAAkGBhAQDw8PEBASDw8NDw0PDQ8NDxANDwwPFBAVFRQQFRIXGyYeFxkjGRIUHy8gIycpLCwsFR4xNTAqNSYrLCkBCQoKDgwOFw8PFykgHBwpKTApLCwpLCwsLC41KSksKSwpLCkpLCwpKSkpLCwpKSwsKSw0KSkpNSwsLCkpKSkpLP/AABEIAMIBAwMBIgACEQEDEQH/xAAbAAEAAgMBAQAAAAAAAAAAAAAAAQIDBAUGB//EAEIQAAIBAwIEAwQGBgcJAAAAAAABAgMEEQUSBhMhMQciQRQyUWFScZGSodFCdIGxssEjJCVkcoKzFRYmM0Ni8PHy/8QAGQEBAQEBAQEAAAAAAAAAAAAAAAECAwQF/8QAJxEBAQACAgEDAwQDAAAAAAAAAAECEQMSITFBUQQTIhRhgaEycZH/2gAMAwEAAhEDEQA/APjYAAAACQQAJIAAEkAAAAAAAlFkVRZBKsjIvqX2GOLLqRGLGRJfBfYXil8F9iMamXVREc7K2IRX0V9iMsYR+jH7Eaqrosrgnljy34Qh9GP3Y/kZI04fRj92P5Ggrkuromk8t9U4fRj92P5F9lP6EPuR/I5qui3tROtPLfap/Qh92P5EeT6EPuR/I57uSvtJep5dF7PoQ+5H8iN0PoQ+5H8jne0DnsdTbo+T6MfuR/IsqsV2SX+FKP7jmKsyeay9UdP2kg5+9kDqOMADb2gAAAAAAAAAAAAAAAAAAkZIJAZJyEiyiEopFoyZMYF1AjFyiEy2TJGmjJGkg5XJhROTYVBEqggza1yUjY9nRZWyCbYEiyiZ1bl1QG0YIwMipmVUCyokGLlkmXlADzYANPaAAAAAAAAAAAAAAAAAACQQXSAIsgkWSIxanJdMqkWSDFXUi6kY0XTK51lVQKoYsliIy80KsYmR1CNhVmXVY1cMlZGhtquWVY00mXimNI2+eDV6gDjgEle1AAAAAAASBAAAAAAAAAAAksipeISrExIJRHOshKKosgyyLBboY0XZXOrYRJRAmk2uXiYskphGdYLLBgTMiZdIzxcS+YmvFmRBGbygxgg4VKmn3ZFSCXzMlvDIq0vgaeuZefLADd07TJVatOn7qqTjFyxnbl9zu8Y8CTsLlUIVOenTjUc3HY1lvpjPyGmu+Ot7eVJwZatpOPdF6FlOX6I0nfHW9tdog3q2m1F12/ii1roNzVp1q1OjKVK3Wa1RY2U1838RrRjnMvRzwbdDS6s/diK+l1Ye9Eaqfcw3rbUBlhbyl0SM8NJrPtB/gNWreTGetaYN+WiV1+h279UalSjKPdYFlhjnjl6VjBlp20pdlklWk8429Rqr2nyxF4I69lwhdVVmMOnzeDHfcPXFD/mQx88luGU9nD9TxW9ZlNudgsomehp9SbxGOX9aOlacKXVT3af2tEmGV9ImfPx4f5ZSOQi8Ynau+DLukt0oZXyaZr6bodxWqKnSpuc32iu5elnrHOc+Gc/G7YKWmVJLKXT7CIU9r835nurHh6vycOl1aePNEjVOHrenpmZQcdQ5r6dfcy8dcY7YN5YWaseTi+onLbjlZNOJK+tuTtW3f/h6/bg4VZp9jZno1aMdzhhP13I11Qk3hLr8DOVyvrHTimGEustsOAj0FpwXd1VlQUV/3PBivuErqisyp9F6xeUOmU9l/U8Vuu0cTJOTJyZZxjqb1Ph65kk1SeH26okxt9HTLkwx9bHOjIyKZ3ocBXjWdsV8nJZOXe6PWotqpHDRbhZ7OePPx53WOTW5gKNEmXZpWKL1Y9SdOgWuIdS+zpb+Vdjh+WK9D51af7z0/jHfyp6lGKfR21NvP+KR5XQY/wBZtsvpzqf8R3/G2P8AakP1Wl/FIW6TDCZY3bkvha9rW1O6p0uZTrVOVTUJKU5Tzj3e6XQ9Da+D2pqjzHKlGr0aoburXTvPsmd3SdZlZ8MqvTxzVOUKTfXZKVTG79iyeC4X4vu6V9RqzuKtROpirGpVnOM4yynlZ+Y3XTphJrTQuLa59oVq47azqKly5YXnzjGf5n1ThjgK+oaVqFpWjBV7t5opVE4vyxXV+nVHlPGejs1GnUh5ZVbenUbj5Xu3S65R1uCNXrS0PU6k61WcqcvLOVScpwWyPuyzlDe1xxxxlkjxfE+h3umzpwuEqbqxcocuammk8Pt2OnwzwhfahT5rSp27/wCvWkoxfzin1Zr0buheV6NKo6lWpVnGlB1ZSnt3P4vse08Qr50eTYwpVuRRoQxGhTnsnJdPNt6PGPxN+Z4280mOWPbpfH9vL6v4eXVl/TNRq2/T+mpSUks/SXp9Zq6fQr3FX2e1jGVVxlLzyUFiKy+rPTeHF1WqyubGrTrez3NGo1zoTUackumN3Rd/wNHw2pbda2P9CFzB5+SwWZ3Gai3gxzymVn8NXSeDNTuIVasqap06fMzKpLG9xznal1a6dzia1whdUreN5OMXQqPClCcZNNvCyjp8d8c3NS+rW9KrKjbW9SdGFOjOUIzSeJSljvnqei4cq+2aHqFs+srZKrTXd7fe/fFmbbZ5dJx4YZaxmnzrTbWUnGEVmdSUYwXbMm8JHXvtArWVV07hRVRRU8Qkp4T7ZaN3gLTuZqVqmvJSlzpv0UYLd+9I7VncQv8AW5qXnjO5ePVOnT/+Tcvlwzx7Y7+apovCGp14Rq8yNpQkk6cqs9rn8PLn95TiHR7y3hsu0pJ7lSqxkpxqY+fo/kdLi/VqVW6qU69K5lChNwpQp0qjpRisdVjo/rN7TLqFzpl9ScK3KtaaqUXcwkpQwm2ouXfsWZ2Tdvq43g488rjjhZZ769Xj+FtHqVOdVhFShbJSq9Uml17L17HtLHh3UK8N9FQt6bWYSqe9U/y90vmzQ8JL6ns1GolmEKcJNSXRpKTxj9h4nXuLLydxKsq9Wn5swjTqTjCmvSKin2L97KSzFJ9HxWzPObt9nqry5vbecre8glJxbi1iUJr4xfqdXw/4Vuo3ELyUYq2qUp7HuW5t9F5V9TI4mvndaZpl5JLmzbU8LGcwefxic3w3vqr1DlupPlqjUxT3y2Lt2jnBM87lhGuH6fj4vqNYz946Or2Wo2dOdSphU97VOUZRl0eWunc8tfQ1Craq9m4u2dTYpbo7tyePd7+hm1C6q1OfvqTklUqPbKcpJdX6NnWqL/huP6zL+ORcsspI58fDw5552T03/wBceNCpVpQhGLnOb2xjFdZSfojvaR4ZXEMTqulGo8uNJzi2/wBpt8AQVOhcXkln2ejLl564kluf7l+J523vq1w6lapUnKo8vdueY9eij8MF3lll49nKY8fFwy8kt7VfivU7y0mqc4yo5XlfeM18pLoyeG9Rur2NaKSqKjT31N0kmo/FZfU7WqSeo6FUnV81xYzk9796Sivi/jF/gc3wVkubeN9UreLl80pZ/kY+7nt3/QcF6yTxWPTPDa6unzVGNKk+sZVOkp/VH4fM37/m2EdlWmlNLyvpKMl8U19Rx9f16tOvv51SPbbGE5QjTXokkz0XFt47jRqFxPrUhWUHL1l3X49GamWWN38uWfBw/UY6m94/28rR44uN/Vpr4YMvEV06sVNx69PQ8nSl5l9Z6XUKidGPX0XqJnbLt58+LHj5MeseVmurBknPqyDht9aXw5+nVEu7LXFRZ7mhCs12JdZv/wBEd/tfla9FoVRO4tllZ51P+I9F41v+1Ifq1L+KR4jRtQVO4oTm8Qp1ISm0stJP4ep6HxS4kt76+jXtZudNUIQcpQlDzKUm1h/WSt4Yamnp7xr/AHVpP+8x/wBRnzrTJLnU+v6cP3o9RdcWWz4ep2CnL2uNdTlB02o7VNvO7t2PF2Nxsq05vtGcJPpnon8Atw2+meM1ByvKGPS1p/xSL8DQxoOr/KTyvlsicLxL4xo3dzRqWk3OnG3hCbnTcMTTbx1+syeG3HFC1dxbXyza3a88lFz2tLGHFejRU63d+HN0CmoXtrW/Rp1qcpPp0WerPoPiTxdqVpdRjb8tW86UZwk4RlueWn1f7DwvGOp6fTqUv9lTnKDjN1lUjJKMs+VLd17ZPSaH4h2F5axtNXi4SpRUaVxCMptpLvldYst0zhOTHcv8OTb+K2p5xKtBfVSgjc8L7jmawpt5lOncSk/i2stldUlw5Qt7h21WrdXMoSVDfCe2E32eWkuhw/DfiShaahGvdScKSpVY7oQc3uccLoibamOXbdcTiSX9fu/1mv8A6jPc+FOpxVyqEpLbd050ZRb7va2v5ngNbuo1bq4qweYVa9WcG1huMpNp49O5l0HWJW1zQrLtRq05vp12qSz+GRKZ4W2ZT2fUdNsHp9DW7mcdjownQt2/Vy3JY+2J5Xwr1CMdUttz9+U45f0pRZ2/FDxEtLu0hb2UnLmzU7nNOVLG3DXfv1PmNneTo1IVab2zpTjODXpJPKG1+3NT9n1vivjHVaF5cUqbgowqSUE6cM7P0Xl9zg33G+tTpVKdSUFTqwlCeIQTcZLD7HorPxB0m/pQd+5Wl3CKUqlODkpv4qSi+nTszj8YcQaSrSVKzq1Lm5k4pVJwcVTSfV9UjX46cLOeZeLOrb8KYbbTVs+luv4ZnhdUacnh/wDmDv8AAXF1va22pQuJyjUuaG23SpualLbJYbXbq0eNqXcpdZd/qwTt4Lx22X4fW7iaWg6U28Lf/KZo+G9RPVG08/0NX+RytS4vt5aLYWlKbd1bzTqxlTajFYlnzdn3RxuFOKZWl7RuZ+aEZYqqKw3TffBe3jSXjv3Zn+z0qp75XFNe9zKiw+j7s7V3ayhw8qbWJK5eV/nkzR4q4j0lwqXNjVqK7qSi9nKlGm36tprCNS444o1NHVCU37a6znKPLe3G54e7t2aNXOWR5+Lgz4+TPz4s/t6bg6PM02+t49anKlJRXd5g8fijxOhanGMnCTST6dfQw8N8fXFpXjUajOn7tSGNu+DfXqvU9hcX3DVep7RKc6Um1KVKNOpBOXzilgTPV3DP6b7vFMMrqx0rCz5ek3u3ze1SnCjj9OTiorH7TneGmjTtne8xYc7SXTo+zZxeKvE/fKFGxpqnbUH5HJYdR477fQng3xAhCd1K9qOPMtnTo7KbnmWX06didsdW+7eOHJjyYYy/jjPN+Xn7+8Uqn2HttUeeHqb/AL1/Nnyv2mWc59T2V5xdQlodOzU37XGvvlDltR2bn13duwuezj4Olv8Ap5aHvHevakeUsPPRHlfaZJ5NirrVWS2trH1EmWo58nBlllL8JnJ5YNN3MiTD0dK54AD2gAAAAAAAAAAAkgASQAAAAksUAGQlGPIyRLGdMtFmDcSqhGLi2kWRrRqE8wz5TTZyV3GDmEcweU6szkNxh5g5hfJ1ZXIq5FN43GjqtvZDbIyQ2GtG8kgA6odtIq6TO3Upo1alNElZnJXM2sg3JRNecS7dJdsYAK0AAAAADBJGQAJIAAAACQ0BAJSG1gEyUSosnYyJsSJJ2jYwyqTgnYxgCMEYL7SGhs3FQW2k4C7UROC2CUiJtjwSZCAbdOVUwTmUlWMTqmZHGRMjBMtKZilI1I7YxQAGmwAAAAAJIAAAAAAAJIAFtxO8oAaZVMvvMBKM6Z6s6qEuZhRLJpnTJzBkxZGRpdMjkNxjwDWk0ybiMlSMBdRfIKEpBNJJIwAul2ykmQ0yHkkSRVyIDQwadEAAAAAAAAAAAAAAAAAkYAgFkiyiQY8li+wsoIm02oMGZUy3KJ2jG2FIYM/KHLHaJthwNpl5ZPLLs2wbCdpl2hIptiUS0Yl3EJBNqbQXwB4NokVZR1CspmZG5F5GNkNkGo1IMgAqgAAAAAMDAAAAAAAAAAnJKZUkC25l4zMZZImkZVULqoYYsupGbHOsu8KZjyMmdJ5XcxvMbkRkujVZNwMbZO4qaXyMlMjcU0tkFdxAXTEyGQCusGQAVQAAAAAAAQAAUAAAAAAAAJAIBcAqVKJAMsJQJAoqACKglABEyCAKJAAH/9k="/>
          <p:cNvSpPr>
            <a:spLocks noChangeAspect="1" noChangeArrowheads="1"/>
          </p:cNvSpPr>
          <p:nvPr/>
        </p:nvSpPr>
        <p:spPr bwMode="auto">
          <a:xfrm>
            <a:off x="0" y="-731838"/>
            <a:ext cx="2047875" cy="1533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993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620688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jdelijke aanduiding voor dianummer 4"/>
          <p:cNvSpPr txBox="1">
            <a:spLocks noGrp="1"/>
          </p:cNvSpPr>
          <p:nvPr/>
        </p:nvSpPr>
        <p:spPr bwMode="auto">
          <a:xfrm>
            <a:off x="6588125" y="6022975"/>
            <a:ext cx="20875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144000" anchor="b"/>
          <a:lstStyle/>
          <a:p>
            <a:pPr eaLnBrk="0" hangingPunct="0"/>
            <a:endParaRPr lang="nl-NL" sz="1400">
              <a:latin typeface="Verdana" pitchFamily="34" charset="0"/>
              <a:ea typeface="Geneva"/>
              <a:cs typeface="Geneva"/>
            </a:endParaRPr>
          </a:p>
          <a:p>
            <a:pPr algn="r" eaLnBrk="0" hangingPunct="0"/>
            <a:fld id="{0148BCE0-681E-4C98-B960-75C8F8B3EFEE}" type="slidenum">
              <a:rPr lang="nl-NL" sz="1200">
                <a:latin typeface="Verdana" pitchFamily="34" charset="0"/>
                <a:ea typeface="Geneva"/>
                <a:cs typeface="Geneva"/>
              </a:rPr>
              <a:pPr algn="r" eaLnBrk="0" hangingPunct="0"/>
              <a:t>3</a:t>
            </a:fld>
            <a:endParaRPr lang="nl-NL" sz="1200">
              <a:latin typeface="Verdana" pitchFamily="34" charset="0"/>
              <a:ea typeface="Geneva"/>
              <a:cs typeface="Geneva"/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467544" y="2420888"/>
            <a:ext cx="76328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Physicians should always ask:</a:t>
            </a:r>
          </a:p>
          <a:p>
            <a:endParaRPr lang="en-US" sz="2000" dirty="0" smtClean="0"/>
          </a:p>
          <a:p>
            <a:r>
              <a:rPr lang="en-US" sz="2000" b="1" dirty="0" smtClean="0"/>
              <a:t>Do you have a job; if yes what kind of job, what are your work tasks? </a:t>
            </a:r>
            <a:endParaRPr lang="nl-NL" sz="2000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Are </a:t>
            </a:r>
            <a:r>
              <a:rPr lang="en-US" sz="2000" b="1" dirty="0" smtClean="0"/>
              <a:t>you still able to work with your current health problem?</a:t>
            </a:r>
            <a:endParaRPr lang="nl-NL" sz="2000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Do </a:t>
            </a:r>
            <a:r>
              <a:rPr lang="en-US" sz="2000" b="1" dirty="0" smtClean="0"/>
              <a:t>you feel your work may have contributed to developing or aggravating your health complaints?</a:t>
            </a:r>
            <a:endParaRPr lang="nl-NL" sz="2000" dirty="0" smtClean="0"/>
          </a:p>
          <a:p>
            <a:endParaRPr lang="nl-NL" sz="2000" dirty="0"/>
          </a:p>
        </p:txBody>
      </p:sp>
      <p:sp>
        <p:nvSpPr>
          <p:cNvPr id="19" name="Rectangle 2"/>
          <p:cNvSpPr txBox="1">
            <a:spLocks/>
          </p:cNvSpPr>
          <p:nvPr/>
        </p:nvSpPr>
        <p:spPr>
          <a:xfrm>
            <a:off x="323528" y="620688"/>
            <a:ext cx="8424862" cy="8540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Action plan: mental disorder</a:t>
            </a:r>
            <a:endParaRPr kumimoji="0" lang="nl-NL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3490" name="AutoShape 2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3492" name="AutoShape 4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8" name="Picture 4" descr="physici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0"/>
            <a:ext cx="169168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jdelijke aanduiding voor dianummer 4"/>
          <p:cNvSpPr txBox="1">
            <a:spLocks noGrp="1"/>
          </p:cNvSpPr>
          <p:nvPr/>
        </p:nvSpPr>
        <p:spPr bwMode="auto">
          <a:xfrm>
            <a:off x="6588125" y="6022975"/>
            <a:ext cx="20875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144000" anchor="b"/>
          <a:lstStyle/>
          <a:p>
            <a:pPr eaLnBrk="0" hangingPunct="0"/>
            <a:endParaRPr lang="nl-NL" sz="1400">
              <a:latin typeface="Verdana" pitchFamily="34" charset="0"/>
              <a:ea typeface="Geneva"/>
              <a:cs typeface="Geneva"/>
            </a:endParaRPr>
          </a:p>
          <a:p>
            <a:pPr algn="r" eaLnBrk="0" hangingPunct="0"/>
            <a:fld id="{0148BCE0-681E-4C98-B960-75C8F8B3EFEE}" type="slidenum">
              <a:rPr lang="nl-NL" sz="1200">
                <a:latin typeface="Verdana" pitchFamily="34" charset="0"/>
                <a:ea typeface="Geneva"/>
                <a:cs typeface="Geneva"/>
              </a:rPr>
              <a:pPr algn="r" eaLnBrk="0" hangingPunct="0"/>
              <a:t>4</a:t>
            </a:fld>
            <a:endParaRPr lang="nl-NL" sz="1200">
              <a:latin typeface="Verdana" pitchFamily="34" charset="0"/>
              <a:ea typeface="Geneva"/>
              <a:cs typeface="Geneva"/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467544" y="2420888"/>
            <a:ext cx="76328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Both"/>
            </a:pPr>
            <a:r>
              <a:rPr lang="en-US" sz="2000" dirty="0" smtClean="0">
                <a:solidFill>
                  <a:srgbClr val="FF0000"/>
                </a:solidFill>
              </a:rPr>
              <a:t>disease </a:t>
            </a:r>
          </a:p>
          <a:p>
            <a:pPr marL="457200" indent="-457200">
              <a:buAutoNum type="arabicParenBoth"/>
            </a:pPr>
            <a:r>
              <a:rPr lang="en-US" sz="2000" dirty="0" smtClean="0"/>
              <a:t>exposure </a:t>
            </a:r>
          </a:p>
          <a:p>
            <a:pPr marL="457200" indent="-457200">
              <a:buAutoNum type="arabicParenBoth"/>
            </a:pPr>
            <a:r>
              <a:rPr lang="en-US" sz="2000" dirty="0" smtClean="0"/>
              <a:t>other </a:t>
            </a:r>
            <a:r>
              <a:rPr lang="en-US" sz="2000" dirty="0" smtClean="0"/>
              <a:t>possible </a:t>
            </a:r>
            <a:r>
              <a:rPr lang="en-US" sz="2000" dirty="0" smtClean="0"/>
              <a:t>causes</a:t>
            </a:r>
            <a:endParaRPr lang="en-US" sz="2000" dirty="0" smtClean="0"/>
          </a:p>
          <a:p>
            <a:pPr marL="457200" indent="-457200">
              <a:buAutoNum type="arabicParenBoth"/>
            </a:pPr>
            <a:r>
              <a:rPr lang="en-US" sz="2000" dirty="0" smtClean="0"/>
              <a:t>judgment </a:t>
            </a:r>
            <a:r>
              <a:rPr lang="en-US" sz="2000" dirty="0" smtClean="0"/>
              <a:t>as to the disease is work </a:t>
            </a:r>
            <a:r>
              <a:rPr lang="en-US" sz="2000" dirty="0" smtClean="0"/>
              <a:t>related</a:t>
            </a:r>
          </a:p>
          <a:p>
            <a:pPr marL="457200" indent="-457200">
              <a:buAutoNum type="arabicParenBoth"/>
            </a:pPr>
            <a:r>
              <a:rPr lang="en-US" sz="2000" dirty="0" smtClean="0"/>
              <a:t>intervention</a:t>
            </a:r>
            <a:endParaRPr lang="nl-NL" sz="2000" dirty="0"/>
          </a:p>
        </p:txBody>
      </p:sp>
      <p:sp>
        <p:nvSpPr>
          <p:cNvPr id="19" name="Rectangle 2"/>
          <p:cNvSpPr txBox="1">
            <a:spLocks/>
          </p:cNvSpPr>
          <p:nvPr/>
        </p:nvSpPr>
        <p:spPr>
          <a:xfrm>
            <a:off x="323528" y="620688"/>
            <a:ext cx="8424862" cy="8540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Action plan: </a:t>
            </a:r>
            <a:r>
              <a:rPr lang="en-US" sz="2800" b="1" dirty="0" smtClean="0">
                <a:latin typeface="+mj-lt"/>
                <a:ea typeface="+mj-ea"/>
                <a:cs typeface="+mj-cs"/>
              </a:rPr>
              <a:t>suspected work-related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mental disorder</a:t>
            </a:r>
            <a:endParaRPr kumimoji="0" lang="nl-NL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3490" name="AutoShape 2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3492" name="AutoShape 4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395288" y="188913"/>
            <a:ext cx="8062912" cy="1727200"/>
          </a:xfrm>
        </p:spPr>
        <p:txBody>
          <a:bodyPr/>
          <a:lstStyle/>
          <a:p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US" sz="3200" dirty="0" smtClean="0">
                <a:solidFill>
                  <a:prstClr val="black"/>
                </a:solidFill>
              </a:rPr>
              <a:t> Most common work-related mental disorders</a:t>
            </a:r>
            <a:endParaRPr lang="nl-NL" sz="4000" dirty="0" smtClean="0"/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755576" y="2996952"/>
            <a:ext cx="4536504" cy="20005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46800" rIns="46800" anchor="b">
            <a:spAutoFit/>
          </a:bodyPr>
          <a:lstStyle/>
          <a:p>
            <a:r>
              <a:rPr lang="en-US" sz="2000" dirty="0" smtClean="0"/>
              <a:t>Post </a:t>
            </a:r>
            <a:r>
              <a:rPr lang="en-US" sz="2000" dirty="0" smtClean="0"/>
              <a:t>Traumatic Stress </a:t>
            </a:r>
            <a:r>
              <a:rPr lang="en-US" sz="2000" dirty="0" smtClean="0"/>
              <a:t>Disorders</a:t>
            </a:r>
          </a:p>
          <a:p>
            <a:endParaRPr lang="en-US" sz="2000" dirty="0" smtClean="0"/>
          </a:p>
          <a:p>
            <a:r>
              <a:rPr lang="en-US" sz="2000" dirty="0" smtClean="0"/>
              <a:t>Stress-related Disorders</a:t>
            </a:r>
          </a:p>
          <a:p>
            <a:endParaRPr lang="en-US" sz="2000" dirty="0" smtClean="0"/>
          </a:p>
          <a:p>
            <a:r>
              <a:rPr lang="en-US" sz="2000" dirty="0" smtClean="0"/>
              <a:t>Depressive Disorders</a:t>
            </a:r>
            <a:endParaRPr lang="nl-NL" sz="2000" dirty="0" smtClean="0"/>
          </a:p>
          <a:p>
            <a:pPr eaLnBrk="0" hangingPunct="0"/>
            <a:endParaRPr lang="nl-NL" sz="1600" dirty="0">
              <a:latin typeface="Verdana" pitchFamily="34" charset="0"/>
              <a:ea typeface="Geneva"/>
              <a:cs typeface="Geneva"/>
            </a:endParaRPr>
          </a:p>
          <a:p>
            <a:pPr algn="just" eaLnBrk="0" hangingPunct="0"/>
            <a:endParaRPr lang="nl-NL" sz="800" dirty="0">
              <a:latin typeface="Verdana" pitchFamily="34" charset="0"/>
              <a:ea typeface="Geneva"/>
              <a:cs typeface="Geneva"/>
            </a:endParaRPr>
          </a:p>
        </p:txBody>
      </p:sp>
      <p:pic>
        <p:nvPicPr>
          <p:cNvPr id="7" name="Picture 3" descr="huil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564904"/>
            <a:ext cx="3263900" cy="297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jdelijke aanduiding voor dianummer 4"/>
          <p:cNvSpPr txBox="1">
            <a:spLocks noGrp="1"/>
          </p:cNvSpPr>
          <p:nvPr/>
        </p:nvSpPr>
        <p:spPr bwMode="auto">
          <a:xfrm>
            <a:off x="6588125" y="6022975"/>
            <a:ext cx="20875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144000" anchor="b"/>
          <a:lstStyle/>
          <a:p>
            <a:pPr eaLnBrk="0" hangingPunct="0"/>
            <a:endParaRPr lang="nl-NL" sz="1400">
              <a:latin typeface="Verdana" pitchFamily="34" charset="0"/>
              <a:ea typeface="Geneva"/>
              <a:cs typeface="Geneva"/>
            </a:endParaRPr>
          </a:p>
          <a:p>
            <a:pPr algn="r" eaLnBrk="0" hangingPunct="0"/>
            <a:fld id="{0148BCE0-681E-4C98-B960-75C8F8B3EFEE}" type="slidenum">
              <a:rPr lang="nl-NL" sz="1200">
                <a:latin typeface="Verdana" pitchFamily="34" charset="0"/>
                <a:ea typeface="Geneva"/>
                <a:cs typeface="Geneva"/>
              </a:rPr>
              <a:pPr algn="r" eaLnBrk="0" hangingPunct="0"/>
              <a:t>6</a:t>
            </a:fld>
            <a:endParaRPr lang="nl-NL" sz="1200">
              <a:latin typeface="Verdana" pitchFamily="34" charset="0"/>
              <a:ea typeface="Geneva"/>
              <a:cs typeface="Geneva"/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467544" y="2420888"/>
            <a:ext cx="76328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Both"/>
            </a:pPr>
            <a:r>
              <a:rPr lang="en-US" sz="2000" dirty="0" smtClean="0"/>
              <a:t>disease </a:t>
            </a:r>
          </a:p>
          <a:p>
            <a:pPr marL="457200" indent="-457200">
              <a:buAutoNum type="arabicParenBoth"/>
            </a:pPr>
            <a:r>
              <a:rPr lang="en-US" sz="2000" dirty="0" smtClean="0">
                <a:solidFill>
                  <a:srgbClr val="FF0000"/>
                </a:solidFill>
              </a:rPr>
              <a:t>exposure </a:t>
            </a:r>
          </a:p>
          <a:p>
            <a:pPr marL="457200" indent="-457200">
              <a:buAutoNum type="arabicParenBoth"/>
            </a:pPr>
            <a:r>
              <a:rPr lang="en-US" sz="2000" dirty="0" smtClean="0"/>
              <a:t>other </a:t>
            </a:r>
            <a:r>
              <a:rPr lang="en-US" sz="2000" dirty="0" smtClean="0"/>
              <a:t>possible </a:t>
            </a:r>
            <a:r>
              <a:rPr lang="en-US" sz="2000" dirty="0" smtClean="0"/>
              <a:t>causes</a:t>
            </a:r>
            <a:endParaRPr lang="en-US" sz="2000" dirty="0" smtClean="0"/>
          </a:p>
          <a:p>
            <a:pPr marL="457200" indent="-457200">
              <a:buAutoNum type="arabicParenBoth"/>
            </a:pPr>
            <a:r>
              <a:rPr lang="en-US" sz="2000" dirty="0" smtClean="0"/>
              <a:t>judgment </a:t>
            </a:r>
            <a:r>
              <a:rPr lang="en-US" sz="2000" dirty="0" smtClean="0"/>
              <a:t>as to the disease is work </a:t>
            </a:r>
            <a:r>
              <a:rPr lang="en-US" sz="2000" dirty="0" smtClean="0"/>
              <a:t>related</a:t>
            </a:r>
          </a:p>
          <a:p>
            <a:pPr marL="457200" indent="-457200">
              <a:buAutoNum type="arabicParenBoth"/>
            </a:pPr>
            <a:r>
              <a:rPr lang="en-US" sz="2000" dirty="0" smtClean="0"/>
              <a:t>intervention</a:t>
            </a:r>
            <a:endParaRPr lang="nl-NL" sz="2000" dirty="0"/>
          </a:p>
        </p:txBody>
      </p:sp>
      <p:sp>
        <p:nvSpPr>
          <p:cNvPr id="19" name="Rectangle 2"/>
          <p:cNvSpPr txBox="1">
            <a:spLocks/>
          </p:cNvSpPr>
          <p:nvPr/>
        </p:nvSpPr>
        <p:spPr>
          <a:xfrm>
            <a:off x="323528" y="620688"/>
            <a:ext cx="8424862" cy="8540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Action plan: </a:t>
            </a:r>
            <a:r>
              <a:rPr lang="en-US" sz="2800" b="1" dirty="0" smtClean="0">
                <a:latin typeface="+mj-lt"/>
                <a:ea typeface="+mj-ea"/>
                <a:cs typeface="+mj-cs"/>
              </a:rPr>
              <a:t>suspected work-related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mental disorder</a:t>
            </a:r>
            <a:endParaRPr kumimoji="0" lang="nl-NL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3490" name="AutoShape 2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3492" name="AutoShape 4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862" cy="854075"/>
          </a:xfrm>
        </p:spPr>
        <p:txBody>
          <a:bodyPr/>
          <a:lstStyle/>
          <a:p>
            <a:r>
              <a:rPr lang="en-US" sz="2800" b="1" dirty="0" smtClean="0"/>
              <a:t>Psychosocial risk </a:t>
            </a:r>
            <a:r>
              <a:rPr lang="en-US" sz="2800" b="1" dirty="0" smtClean="0"/>
              <a:t>factors, Job </a:t>
            </a:r>
            <a:r>
              <a:rPr lang="en-US" sz="2800" b="1" dirty="0" smtClean="0"/>
              <a:t>Demand Control(-Support)</a:t>
            </a:r>
            <a:endParaRPr lang="nl-NL" sz="2800" dirty="0" smtClean="0"/>
          </a:p>
        </p:txBody>
      </p:sp>
      <p:pic>
        <p:nvPicPr>
          <p:cNvPr id="23" name="Afbeelding 2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2665" y="1180011"/>
            <a:ext cx="5578669" cy="4497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862" cy="854075"/>
          </a:xfrm>
        </p:spPr>
        <p:txBody>
          <a:bodyPr/>
          <a:lstStyle/>
          <a:p>
            <a:r>
              <a:rPr lang="en-US" sz="2800" b="1" dirty="0" smtClean="0"/>
              <a:t>Psychosocial risk </a:t>
            </a:r>
            <a:r>
              <a:rPr lang="en-US" sz="2800" b="1" dirty="0" smtClean="0"/>
              <a:t>factors,</a:t>
            </a:r>
            <a:r>
              <a:rPr lang="en-US" sz="2800" b="1" dirty="0" smtClean="0"/>
              <a:t> Effort-Reward Imbalance </a:t>
            </a:r>
            <a:endParaRPr lang="nl-NL" sz="2800" dirty="0" smtClean="0"/>
          </a:p>
        </p:txBody>
      </p:sp>
      <p:pic>
        <p:nvPicPr>
          <p:cNvPr id="4" name="Afbeelding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4859" y="1834763"/>
            <a:ext cx="5754282" cy="318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jdelijke aanduiding voor dianummer 4"/>
          <p:cNvSpPr txBox="1">
            <a:spLocks noGrp="1"/>
          </p:cNvSpPr>
          <p:nvPr/>
        </p:nvSpPr>
        <p:spPr bwMode="auto">
          <a:xfrm>
            <a:off x="6588125" y="6022975"/>
            <a:ext cx="2087563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144000" anchor="b"/>
          <a:lstStyle/>
          <a:p>
            <a:pPr eaLnBrk="0" hangingPunct="0"/>
            <a:endParaRPr lang="nl-NL" sz="1400">
              <a:latin typeface="Verdana" pitchFamily="34" charset="0"/>
              <a:ea typeface="Geneva"/>
              <a:cs typeface="Geneva"/>
            </a:endParaRPr>
          </a:p>
          <a:p>
            <a:pPr algn="r" eaLnBrk="0" hangingPunct="0"/>
            <a:fld id="{0148BCE0-681E-4C98-B960-75C8F8B3EFEE}" type="slidenum">
              <a:rPr lang="nl-NL" sz="1200">
                <a:latin typeface="Verdana" pitchFamily="34" charset="0"/>
                <a:ea typeface="Geneva"/>
                <a:cs typeface="Geneva"/>
              </a:rPr>
              <a:pPr algn="r" eaLnBrk="0" hangingPunct="0"/>
              <a:t>9</a:t>
            </a:fld>
            <a:endParaRPr lang="nl-NL" sz="1200">
              <a:latin typeface="Verdana" pitchFamily="34" charset="0"/>
              <a:ea typeface="Geneva"/>
              <a:cs typeface="Geneva"/>
            </a:endParaRPr>
          </a:p>
        </p:txBody>
      </p:sp>
      <p:sp>
        <p:nvSpPr>
          <p:cNvPr id="19" name="Rectangle 2"/>
          <p:cNvSpPr txBox="1">
            <a:spLocks/>
          </p:cNvSpPr>
          <p:nvPr/>
        </p:nvSpPr>
        <p:spPr>
          <a:xfrm>
            <a:off x="323528" y="620688"/>
            <a:ext cx="8424862" cy="854075"/>
          </a:xfrm>
          <a:prstGeom prst="rect">
            <a:avLst/>
          </a:prstGeom>
        </p:spPr>
        <p:txBody>
          <a:bodyPr/>
          <a:lstStyle/>
          <a:p>
            <a:pPr marL="457200" indent="-457200"/>
            <a:r>
              <a:rPr lang="en-US" sz="2800" b="1" dirty="0" smtClean="0"/>
              <a:t>Job Demands / Effort: sample questions</a:t>
            </a:r>
            <a:endParaRPr lang="nl-NL" sz="2800" dirty="0"/>
          </a:p>
        </p:txBody>
      </p:sp>
      <p:sp>
        <p:nvSpPr>
          <p:cNvPr id="63490" name="AutoShape 2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3492" name="AutoShape 4" descr="data:image/jpeg;base64,/9j/4AAQSkZJRgABAQAAAQABAAD/2wCEAAkGBhESERUSEhQSEhAQFxQUEBcQEBEQFRQVFRUVFBUQEhIXHCYfGBojGhUSHy8gJScpLCwsFR8xNTAqNiY3LCoBCQoKDgwOGg8PGiklHCQpLCwsKSwsLCwpKSkpKSwpKSwsLCwsKSkpLCwuKSwpLCwsKSwsKSwsKSkpKSksKSwsLP/AABEIAPUAzQMBIgACEQEDEQH/xAAcAAEAAwADAQEAAAAAAAAAAAAABAUGAQIHAwj/xABGEAABAwICBAkHCQYHAQAAAAABAAIDBBEFIRIxQXEGBxM0UWFzsbMXIlSRlKHTFBUjMkJSgdHSJGJygpPwM0NTY7LB4ZL/xAAaAQEAAwEBAQAAAAAAAAAAAAAAAwQFAQIG/8QAKREBAAIBAwIEBwEBAAAAAAAAAAECAwQRIRIxE0FRcQUiIzIzYYHxwf/aAAwDAQACEQMRAD8A9HwTBKY00BNPTkmGEkmniJJMbSSSWqZ8xUvo9P7PD+lMC5rT9hB4TFOQQfmKl9Hp/Z4f0p8xUvo9P7PD+lTkQQfmKl9Hp/Z4f0p8xUvo9P7PD+lTkQYrH+ClNDeSOKINkf5zeSj0WkjW3LIHo6VAgoIMvoof6MX6VtsbpeUge3bbSG9uf5rFU0ixNbE0ybxPdtaOfExzv3hMbhkB/wAmD+hF+lfT5qg/0IP6EX6VzA7JfcKpF7eqSaR6IjsKg/0YP6EX6VBnoIAbCKHP/Zi/SrWQqurGZZa/yXJvb1e6VhV1VBDsji/pR/kqHEKSIamMGv7DM/crXEJHagDbXf8A6VJW140RfI9GtS47WnzW6449FZPGwj6rAf4G/kq6phb0NH8rfyUuaQKurJhY/wB/grtZly1axHMKqsGwAZ6sgoNTTWCsIwSbn8EqYlbrbbhl5ccWibKJchq5eMyvtDHdWZll1rvOzqyG678iVMip1JbAFDORfppt1XC+xzVhDMLah6guk0AVtwJ4JS4hVCBhLY2+dPJa4jj6c/tHUB07lyfm7EfR7ofKdQ/+Qo1Q/VkNuwdS9m8gdPfKrntsvFETboJVNww4rqSjbDovmkdKZdIvLR9UR2s1oFvrFIxzEl9VS1doev4FzWn7CDwmKcoOBc1p+wg8JinKwzRERAREQCsDW0vJTOZsaSR1g5hb5ZvhdSfUlH8Du9v/AGFQ12Pqx9XnC9ocnTk6fKVdTFTGhV9K8KwYsWGnk4l0eFCnZkrB7VDnGS7LlJZzFYzY26/esZiFI7SW9xFmtZXEo8yVLhnZepPDMVQLQcr7/wA1QmYuNzt2LX1FOCFkSzRcW/dJHvWnh22UtVExMJlMFzUMyXEC+8jcl2Z5K13ozco8871YU0OQUUx3kd1FXVNBZT5LbQo6bF1Wmf25ihsjxZfchfIMc5zWMaXyPIaxrRcuccgGjpVaN5lqWiKQ74Vg81XO2ngbpyyatjWtGuR52NHSv0VwO4JQ4fTCCPNx86aQixlftcegDUBsCgcXfAhuH0/naLquYB1Q4WNuiFh+633m5WsV2ldoYOfN4luOwsHxq6qbfP3QreLB8auqm3z90KkVmuwLmtP2EHhMU5QcC5rT9hB4TFOQEREBERAUXE6PlYnM6RlvGYPrUpF5tXqiYl2szWYmGApDbI6xkd4yKtICvjjdNydQfuyecN5ycPWvpAV85NOi81lvTbrpFvV9nKHUKaok65Zyilr26+lZTFBmTmtXiByWTxWTNesXdexq+yyGJC1RJv7wCtcCsli5/aJN4HqAC0sHeUGsj5Y932pypBGSgwEqcx+S9WgxTvCDS0t3E9JKs7ABdI7BdZZgF5tM2lJSkY4cSyAC/QvXeKjgFyLRXVLf2iQfQMcM4Yz9sj77h6getUPFbxfmoc2uqW/s7DenjcP8ZwOUrgfsDZ0kL2lWsWPbmWRrNT1z01ERFYZosHxq6qbfP3QreLB8auqm3z90KDXYFzWn7CDwmKcoOBc1p+wg8JinICIiAiIgIiIKHhZD5jH7Wusdzv8A1VNNJlktLj0OlTvHQNIfym6ylM64HSsPX12y7+sNfRz1YtvSViXKHUOUg6lArTlrtZUplZpXlUYjJksliMwB3q2xVkrj5jiR/CQN5Kz9TSva7MgnpvtU+KGlSu0OKcOe5rG5F7msb03JtkNq33CfiQp5hp0rzBOAA4Pu+KVwGbnDWwnpGXUs9xe0QdiUGmNLREjm3zAcGO0TvBXty1tNWNplifE8toyRWPJ+Xsd4IV1CT8ohe1g1SMHKREdPKNyH42Kq2VX47iv1oWjMbDrGw9RG1ZnFeLXC6h2lJSxh5zLoS6AnfoWHuU1sUSqY9Xavd+dHVX4f3716NwC4qpJy2ormllPk5kJyfNtBkH2WdWs9S9Kwji+w2mcHxU0Ye3Nrn6UrgekF5NlokriiHvLrLXjaHVjAAAAAAAAALAAZAAbAuyIplAREQFg+NXVTb5+6FbxYPjV1U2+fuhQa7Aua0/YQeExTlBwLmtP2EHhMU5AREQEREBERBGxJ1opCdQa7uWKo3ZBa7H3Wp5P4besrI035LG18/UiP019DH07T+0y+ShVPQphOSiVOpZ8rle7P4m64tms1PHdxGxajEG3us5UMs7bkpsS/XstOBLSyup88i+3X5wIPeval4xwXNqmA7eUj/wCQXs61tJPyywfif5I9hERXWWIiICIiAiIgLB8auqm3z90K3iwfGrqpt8/dCg12Bc1p+wg8JinKDgXNafsIPCYpyAiIgIiICIiCr4Su/Zn/AMv/ACCykAyWp4UH9nP8TO9ZeN2SxNf+WPZs6L8P9STqUOpupRUSpcqK1WOVLW7Vnqo+cr+sd71QVj7OU2JdqsuDh/aIe1j/AOQXta8S4L+dVQAbZY/cbr21a2k7Sw/if3x7CIiussREQEREBERAWD41dVNvn7oVvFg+NXVTb5+6FBrsC5rT9hB4TFOUHAua0/YQeExTkBERAREQERLoKXhW8chbaXNt+B1rM07xZWOMVfKyn7gu1v5qGKe97e7pXz2py+JlmY8uG7psfh4tp93LyoFSclKqHkCxtvVNWVnQWn8VWWqRyg1stukLOTyecpmKV3Xq61SSVQ139auYqTstzw2PF9ByldD/ALYfIdzRkfWQvZ159xTcH3xxOqpAQ6oAbCHCxEQN9O2zSPuC9BWvgp01583zeuyxky8do4ERFOoiIiAiIgIiICwfGrqpt8/dCt4sHxq6qbfP3QoNdgXNafsIPCYpyg4FzWn7CDwmKcgIiICIiAoeLVXJwvdttYbzkFMVBwtm82Nn3nEn+Uf+qDUX6Mdp/SbBTryVhRQN6f7KkyL4wZLmV6+bq3bczwi1LgNayeOU7dbW69odorRVcqzOK1GxSUj5ljEy9a1w16Q3/mucDwc1VTDAXH6WRjSNHLRvdxJ6LArvUPJd/fqW14psP06wyEZQRE/zP80e661MW+8Q8am0Vpaz2BrQBYZAZADKwGoLlEWm+XEREBERAREQEREBYPjV1U2+fuhW8WD41dVNvn7oUGuwLmtP2EHhMU5QcC5rT9hB4TFOQEREBERAusZwgr+UnAH1YhYdZOZKvccxQMbog+cdfUFjoXXu7pJtuWPr9RE/Sj+tfQYNvqT/ABKEm3JR6iddJJbZKDVVSzI5aMVfGumsNiy2IVGZU/EMQWbrqm5VvDRL9sOhl2+te1cVeCmGiErhaSpOnnrEYyjHqufxXkvBHAXVtWyAA6F9OoP3Ym/Wvv8AqjrK/RcbA0BoFmtADQNgGQHqWrgpzvLI1+biMcOyIitskREQEREBERAREQFg+NXVTb5+6FbxYPjV1U2+fuhQa7Aua0/YQeExTlBwLmtP2EHhMU5AREQF1dqOxdl8ayIuje0a3NcBvLSAuW7OxzLBYjViQnXdx84noHQobqkKnGIWFj9YXBvsINiFEqcUsNa+V6bWty+triitYiFrVYgqWtxbXrVZU4p1qqqq/rVrHh5erbVhIrq3LrOtVD5idVyTkABcknIADpvZfCoq7lepcT/F+XFmI1LSAM6NjhrOr5Q4Ho+z6+hamLFszNRqulteLXgd8gpbyD9qqLPn/dy8yEHobt6yVrkCK5EbcMS1ptO8iIi68iIiAiIgIiICIiAsHxq6qbfP3QreLB8auqm3z90KDXYFzWn7CDwmKcoOBc1p+wg8JinICIiAuLLlEHlvGLwRmje6rp2GSJ93TsjF3sO2RrftNO22peZy4jfav07Zeb8P+Luje4TMtHUVE0bC0kCOQud57tH6zTo3JLSFTyaev3NPBrr1jonl43PXDpVfUVl17dNxbYRyPKupJIHsmZHMySomOiOVDXO0tKxYWkEO6D1LRVnFxh76N9PBFHCH2dHJDYv02G7H8qbl2fWpK4q1eMmstdgOLbihMuhV14tCQHwwHXIDm183QzUdHWdttS9raLZdGqwt+AChYLWukiBkFpW+ZKP325E/jkfxU5Txttwo3mZnkREXXkREQEREBERAREQEREBYPjV1U2+fuhW8WD41dVNvn7oUGuwLmtP2EHhMU5QcC5rT9hB4TFOQEREBERAWP4VMMsjHhtzTVNLEwkXykIM7m9BtZt+gLXlVbKJ5jk0SI5HTPkaXt0xcOGiSOiwsvNo3jZJjv0W3eOcLpntxGR9VIQ+CV5cQ8mN9O6xgj5MfVAGsZk6S33FRjMMlK6COTTNM8ix+sGOzab3zGv1WVbwy4JOrxeohNLVNGjy0X09NKwG7eWLfOYBrBIu3conFSyho2SaM0clZVGzI2OOgeTJaI4pCLP0nXN+ggbFDWu1+qZWr3i2GK1jt39f8ehwVbDVvjZYuEbXVFj9Uk2hB6yBJ+ACtFWYFg3INcXEPnndylQ8C2m87B+63UFZqeFKe/AiIuuCIiAiIgIiICIiAiIgLB8auqm3z90K3iwfGrqpt8/dCg12Bc1p+wg8JinKDgXNafsIPCYpyAiIgIiICqsc4Qw0kbpZSQxmu2ef3QNpU6tqeTjkkIJ5Nj32G3QaXW9y/NcD62qcXSzM89zpAyR7nm78yWxMBz6lDlv0RusafD4ttuXt/BvjKoK52hE8iTPzJGkOI25bR0rzvH8Okp66SgoGhxEtPV0rSc4XutptidsZqJB1AHoVDiuCFsLJIjAwh7g+aBzmylwZlGADYN9+eauuA2DYlTS088UpjZiUYcDLozCV7GPk5F7HWdpFrC4EEZOGaji8ZK7p7Y/AtO23n/XuiKjw3hM1xaycCKR/mscCTE922NrnWLH/uOAPRfWrxWK2i3ZRmJieRERenBERAREQEREBERAREQFg+NXVTb5+6FbxYPjV1U2+fuhQa7Aua0/YQeExTlBwLmtP2EHhMU5AREQEREGS4aYo0zUuHkXbXPPykAlp+TtB0m3BuNJ1hcbGnpXkXCbi3xWmmkbAyaalcTyToDpXYTdrXtBuCBkbrWOr3T8JH31QOZTsHQGgk23uDz+K9cLv7ChrteZ3Wr74Yr0z3jl4DwQ4D1s720c7JKdgvO/lWWtEbMNhfW7No9a9F4d13JV+EtaAGickgDJrToQAW6LSEKZ88FuNOhP8AhyU8TL9En0krQd7Wkb1V8N6fTxKlDr2mjDKcgEjlY6qKZwP3fMZe+9ee0TMer1Mze1Yv22aDhxNTxUczpmh3KRvYBk0uOibG/Vrv1K4wyS8MRO2OM5682jWsHw1on11Z8m0tGFgiad8hc+V34RtA3kDatx8raLAWAFgNwyAXabza0+UI8ta1pWN+Z5n/AInBy40lB+WBPlanVt0/STSUEVK+jZSjqVpJpKOHldwUH1uuV8wV2ug7IuFygIiICwfGrqpt8/dCt4sHxq6qbfP3QoNdgXNafsIPCYpyg4FzWn7CDwmKcgIiIC6ly7LPcJsOxKUgUdVDTM0fO04DJJpZ5h+YAtbYgqMIwKD57rZ23MkbICWn6ollYdKQdeiBlsLitg6UDK+fvVJwZ4LGkg5J0xlke4yVEpBD5ZHayXa7etXbIGjUPzXIjZ6tO8sXjcOhisMg0hy8bRa2RlpX6YPV9E5/cofDTGpKcU9S4O5KnmJl0WkkB7HMy6LhxF9yvuEEzG12H6TiHA1TmtDdLT+i0bX2ZkK8hpPNIeA7T+uHAOB/dIORATpjaXeqeGAwWsFRWTPiJlY+GF0Tm6ntuWueL9fmn+BaiOhdtOfQDdc4/wAGnyuimppGwVEALWggiGWJxu6GVrMw2+YIGRKu6WCzW6TWNfYaQjuWg7Q0kXI3rscPNueVfHQnapLKFTQxc6KPOyO2mAXcRr7aKWR18tBdg1d7JZB1sgXey4sgIEAXKAiIgLB8auqm3z90K3iwfGrqpt8/dCgjYXxnBkELPkxOhFG2/wAoAvosaL25PqUnyqj0Y+0j4SIgeVUejH2kfCTyqj0Y+0j4SIg48qo9GPtI+EnlUHox9pHwkRBx5U2+jH2kfCTypt9FPtI+EiII03GBA6VkzqIGaIFsbzUZsDtYb9GpPlTb6MfaR8JEQc+VRvox9pHwkHGoPRj7SPhIiB5VB6MfaR8Jc+VUejH2kfCXCIOfKqPRj7SPhJ5VB6MfaR8JcIg58qg9GPtI+EnlUHox9pHwlwiDnyqD0Y+0j4SeVQejH2kfCREDyqD0Y+0j4SeVQejH2kfCREcPKoPRj7SPhJ5VR6MfaR8JcIjrnyqj0Y+0j4Sy3Dvh0KgQ/QFmhyv+cHX0uT/cH3URB//Z"/>
          <p:cNvSpPr>
            <a:spLocks noChangeAspect="1" noChangeArrowheads="1"/>
          </p:cNvSpPr>
          <p:nvPr/>
        </p:nvSpPr>
        <p:spPr bwMode="auto">
          <a:xfrm>
            <a:off x="0" y="-1119188"/>
            <a:ext cx="1952625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67544" y="1484784"/>
            <a:ext cx="763284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Do </a:t>
            </a:r>
            <a:r>
              <a:rPr lang="en-US" sz="2000" dirty="0" smtClean="0"/>
              <a:t>you need to work very fast? </a:t>
            </a:r>
            <a:endParaRPr lang="nl-NL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Do </a:t>
            </a:r>
            <a:r>
              <a:rPr lang="en-US" sz="2000" dirty="0" smtClean="0"/>
              <a:t>you have enough work? </a:t>
            </a:r>
            <a:endParaRPr lang="nl-NL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Do </a:t>
            </a:r>
            <a:r>
              <a:rPr lang="en-US" sz="2000" dirty="0" smtClean="0"/>
              <a:t>you have too much work to do? </a:t>
            </a:r>
            <a:endParaRPr lang="nl-NL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Do </a:t>
            </a:r>
            <a:r>
              <a:rPr lang="en-US" sz="2000" dirty="0" smtClean="0"/>
              <a:t>you have to work often? </a:t>
            </a:r>
            <a:endParaRPr lang="nl-NL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Does </a:t>
            </a:r>
            <a:r>
              <a:rPr lang="en-US" sz="2000" dirty="0" smtClean="0"/>
              <a:t>your work require a lot of concentration? </a:t>
            </a:r>
            <a:endParaRPr lang="nl-NL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Do </a:t>
            </a:r>
            <a:r>
              <a:rPr lang="en-US" sz="2000" dirty="0" smtClean="0"/>
              <a:t>you need to handle many things at once? </a:t>
            </a:r>
            <a:endParaRPr lang="nl-NL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Is </a:t>
            </a:r>
            <a:r>
              <a:rPr lang="en-US" sz="2000" dirty="0" smtClean="0"/>
              <a:t>your work emotionally demanding</a:t>
            </a: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</p:txBody>
      </p:sp>
      <p:pic>
        <p:nvPicPr>
          <p:cNvPr id="8" name="Afbeelding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98681" y="4653136"/>
            <a:ext cx="2645319" cy="203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Afbeelding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484784"/>
            <a:ext cx="3528392" cy="231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2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3201</TotalTime>
  <Words>692</Words>
  <Application>Microsoft Office PowerPoint</Application>
  <PresentationFormat>Diavoorstelling (4:3)</PresentationFormat>
  <Paragraphs>166</Paragraphs>
  <Slides>22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3" baseType="lpstr">
      <vt:lpstr>Office-thema</vt:lpstr>
      <vt:lpstr>Effects of work on health: psychosocial risk factors</vt:lpstr>
      <vt:lpstr> Unfavourable psychosocial work environment threatens the mental health of workers</vt:lpstr>
      <vt:lpstr>Dia 3</vt:lpstr>
      <vt:lpstr>Dia 4</vt:lpstr>
      <vt:lpstr>  Most common work-related mental disorders</vt:lpstr>
      <vt:lpstr>Dia 6</vt:lpstr>
      <vt:lpstr>Psychosocial risk factors, Job Demand Control(-Support)</vt:lpstr>
      <vt:lpstr>Psychosocial risk factors, Effort-Reward Imbalance </vt:lpstr>
      <vt:lpstr>Dia 9</vt:lpstr>
      <vt:lpstr>Dia 10</vt:lpstr>
      <vt:lpstr>Dia 11</vt:lpstr>
      <vt:lpstr>Dia 12</vt:lpstr>
      <vt:lpstr>Psychosocial risk factors, Organizational Justice  </vt:lpstr>
      <vt:lpstr>Procedural justice, sample questions</vt:lpstr>
      <vt:lpstr>Relational justice, sample questions</vt:lpstr>
      <vt:lpstr>Distributive justice, sample questions</vt:lpstr>
      <vt:lpstr>Dia 17</vt:lpstr>
      <vt:lpstr>Dia 18</vt:lpstr>
      <vt:lpstr>Dia 19</vt:lpstr>
      <vt:lpstr>Dia 20</vt:lpstr>
      <vt:lpstr>Dia 21</vt:lpstr>
      <vt:lpstr>Dia 22</vt:lpstr>
    </vt:vector>
  </TitlesOfParts>
  <Company>UGent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and health</dc:title>
  <dc:creator>michverh</dc:creator>
  <cp:lastModifiedBy>KNieuwenhuijsen</cp:lastModifiedBy>
  <cp:revision>218</cp:revision>
  <cp:lastPrinted>2011-06-17T09:39:29Z</cp:lastPrinted>
  <dcterms:created xsi:type="dcterms:W3CDTF">2011-05-18T09:22:24Z</dcterms:created>
  <dcterms:modified xsi:type="dcterms:W3CDTF">2012-08-31T12:24:35Z</dcterms:modified>
</cp:coreProperties>
</file>